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2"/>
    <p:sldId id="257" r:id="rId3"/>
  </p:sldIdLst>
  <p:sldSz cx="38404800" cy="438912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24">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33" d="100"/>
          <a:sy n="33" d="100"/>
        </p:scale>
        <p:origin x="762" y="-4632"/>
      </p:cViewPr>
      <p:guideLst>
        <p:guide orient="horz" pos="13824"/>
        <p:guide pos="12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32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402138" y="0"/>
            <a:ext cx="3368675" cy="503238"/>
          </a:xfrm>
          <a:prstGeom prst="rect">
            <a:avLst/>
          </a:prstGeom>
        </p:spPr>
        <p:txBody>
          <a:bodyPr vert="horz" lIns="91440" tIns="45720" rIns="91440" bIns="45720" rtlCol="0"/>
          <a:lstStyle>
            <a:lvl1pPr algn="r">
              <a:defRPr sz="1200"/>
            </a:lvl1pPr>
          </a:lstStyle>
          <a:p>
            <a:fld id="{E13D7D80-9D26-42A9-AEEE-AC8D36DF8A2A}" type="datetimeFigureOut">
              <a:rPr lang="en-US" smtClean="0"/>
              <a:t>4/16/2014</a:t>
            </a:fld>
            <a:endParaRPr lang="en-US"/>
          </a:p>
        </p:txBody>
      </p:sp>
      <p:sp>
        <p:nvSpPr>
          <p:cNvPr id="4" name="Slide Image Placeholder 3"/>
          <p:cNvSpPr>
            <a:spLocks noGrp="1" noRot="1" noChangeAspect="1"/>
          </p:cNvSpPr>
          <p:nvPr>
            <p:ph type="sldImg" idx="2"/>
          </p:nvPr>
        </p:nvSpPr>
        <p:spPr>
          <a:xfrm>
            <a:off x="2235200" y="754063"/>
            <a:ext cx="3302000" cy="3771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77875" y="4778375"/>
            <a:ext cx="6216650" cy="45259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553575"/>
            <a:ext cx="3368675" cy="5032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402138" y="9553575"/>
            <a:ext cx="3368675" cy="503238"/>
          </a:xfrm>
          <a:prstGeom prst="rect">
            <a:avLst/>
          </a:prstGeom>
        </p:spPr>
        <p:txBody>
          <a:bodyPr vert="horz" lIns="91440" tIns="45720" rIns="91440" bIns="45720" rtlCol="0" anchor="b"/>
          <a:lstStyle>
            <a:lvl1pPr algn="r">
              <a:defRPr sz="1200"/>
            </a:lvl1pPr>
          </a:lstStyle>
          <a:p>
            <a:fld id="{77A70D36-52A2-42E7-98B8-FDB6805AC6E5}" type="slidenum">
              <a:rPr lang="en-US" smtClean="0"/>
              <a:t>‹#›</a:t>
            </a:fld>
            <a:endParaRPr lang="en-US"/>
          </a:p>
        </p:txBody>
      </p:sp>
    </p:spTree>
    <p:extLst>
      <p:ext uri="{BB962C8B-B14F-4D97-AF65-F5344CB8AC3E}">
        <p14:creationId xmlns:p14="http://schemas.microsoft.com/office/powerpoint/2010/main" val="14224357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A70D36-52A2-42E7-98B8-FDB6805AC6E5}" type="slidenum">
              <a:rPr lang="en-US" smtClean="0"/>
              <a:t>2</a:t>
            </a:fld>
            <a:endParaRPr lang="en-US"/>
          </a:p>
        </p:txBody>
      </p:sp>
    </p:spTree>
    <p:extLst>
      <p:ext uri="{BB962C8B-B14F-4D97-AF65-F5344CB8AC3E}">
        <p14:creationId xmlns:p14="http://schemas.microsoft.com/office/powerpoint/2010/main" val="3569636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
        <p:nvSpPr>
          <p:cNvPr id="27" name="PlaceHolder 2"/>
          <p:cNvSpPr>
            <a:spLocks noGrp="1"/>
          </p:cNvSpPr>
          <p:nvPr>
            <p:ph type="body"/>
          </p:nvPr>
        </p:nvSpPr>
        <p:spPr>
          <a:xfrm>
            <a:off x="1920240" y="10270440"/>
            <a:ext cx="34563960" cy="12142440"/>
          </a:xfrm>
          <a:prstGeom prst="rect">
            <a:avLst/>
          </a:prstGeom>
        </p:spPr>
        <p:txBody>
          <a:bodyPr wrap="none" lIns="0" tIns="0" rIns="0" bIns="0"/>
          <a:lstStyle/>
          <a:p>
            <a:endParaRPr/>
          </a:p>
        </p:txBody>
      </p:sp>
      <p:sp>
        <p:nvSpPr>
          <p:cNvPr id="28" name="PlaceHolder 3"/>
          <p:cNvSpPr>
            <a:spLocks noGrp="1"/>
          </p:cNvSpPr>
          <p:nvPr>
            <p:ph type="body"/>
          </p:nvPr>
        </p:nvSpPr>
        <p:spPr>
          <a:xfrm>
            <a:off x="1920240" y="23566680"/>
            <a:ext cx="34563960" cy="12142440"/>
          </a:xfrm>
          <a:prstGeom prst="rect">
            <a:avLst/>
          </a:prstGeom>
        </p:spPr>
        <p:txBody>
          <a:bodyPr wrap="none"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
        <p:nvSpPr>
          <p:cNvPr id="30" name="PlaceHolder 2"/>
          <p:cNvSpPr>
            <a:spLocks noGrp="1"/>
          </p:cNvSpPr>
          <p:nvPr>
            <p:ph type="body"/>
          </p:nvPr>
        </p:nvSpPr>
        <p:spPr>
          <a:xfrm>
            <a:off x="1920240" y="10270440"/>
            <a:ext cx="16866720" cy="12142440"/>
          </a:xfrm>
          <a:prstGeom prst="rect">
            <a:avLst/>
          </a:prstGeom>
        </p:spPr>
        <p:txBody>
          <a:bodyPr wrap="none" lIns="0" tIns="0" rIns="0" bIns="0"/>
          <a:lstStyle/>
          <a:p>
            <a:endParaRPr/>
          </a:p>
        </p:txBody>
      </p:sp>
      <p:sp>
        <p:nvSpPr>
          <p:cNvPr id="31" name="PlaceHolder 3"/>
          <p:cNvSpPr>
            <a:spLocks noGrp="1"/>
          </p:cNvSpPr>
          <p:nvPr>
            <p:ph type="body"/>
          </p:nvPr>
        </p:nvSpPr>
        <p:spPr>
          <a:xfrm>
            <a:off x="19630440" y="10270440"/>
            <a:ext cx="16866720" cy="12142440"/>
          </a:xfrm>
          <a:prstGeom prst="rect">
            <a:avLst/>
          </a:prstGeom>
        </p:spPr>
        <p:txBody>
          <a:bodyPr wrap="none" lIns="0" tIns="0" rIns="0" bIns="0"/>
          <a:lstStyle/>
          <a:p>
            <a:endParaRPr/>
          </a:p>
        </p:txBody>
      </p:sp>
      <p:sp>
        <p:nvSpPr>
          <p:cNvPr id="32" name="PlaceHolder 4"/>
          <p:cNvSpPr>
            <a:spLocks noGrp="1"/>
          </p:cNvSpPr>
          <p:nvPr>
            <p:ph type="body"/>
          </p:nvPr>
        </p:nvSpPr>
        <p:spPr>
          <a:xfrm>
            <a:off x="19630440" y="23566680"/>
            <a:ext cx="16866720" cy="12142440"/>
          </a:xfrm>
          <a:prstGeom prst="rect">
            <a:avLst/>
          </a:prstGeom>
        </p:spPr>
        <p:txBody>
          <a:bodyPr wrap="none" lIns="0" tIns="0" rIns="0" bIns="0"/>
          <a:lstStyle/>
          <a:p>
            <a:endParaRPr/>
          </a:p>
        </p:txBody>
      </p:sp>
      <p:sp>
        <p:nvSpPr>
          <p:cNvPr id="33" name="PlaceHolder 5"/>
          <p:cNvSpPr>
            <a:spLocks noGrp="1"/>
          </p:cNvSpPr>
          <p:nvPr>
            <p:ph type="body"/>
          </p:nvPr>
        </p:nvSpPr>
        <p:spPr>
          <a:xfrm>
            <a:off x="1920240" y="23566680"/>
            <a:ext cx="16866720" cy="12142440"/>
          </a:xfrm>
          <a:prstGeom prst="rect">
            <a:avLst/>
          </a:prstGeom>
        </p:spPr>
        <p:txBody>
          <a:bodyPr wrap="none"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
        <p:nvSpPr>
          <p:cNvPr id="35" name="PlaceHolder 2"/>
          <p:cNvSpPr>
            <a:spLocks noGrp="1"/>
          </p:cNvSpPr>
          <p:nvPr>
            <p:ph type="body"/>
          </p:nvPr>
        </p:nvSpPr>
        <p:spPr>
          <a:xfrm>
            <a:off x="1920240" y="10270440"/>
            <a:ext cx="16866720" cy="12142440"/>
          </a:xfrm>
          <a:prstGeom prst="rect">
            <a:avLst/>
          </a:prstGeom>
        </p:spPr>
        <p:txBody>
          <a:bodyPr wrap="none" lIns="0" tIns="0" rIns="0" bIns="0"/>
          <a:lstStyle/>
          <a:p>
            <a:endParaRPr/>
          </a:p>
        </p:txBody>
      </p:sp>
      <p:sp>
        <p:nvSpPr>
          <p:cNvPr id="36" name="PlaceHolder 3"/>
          <p:cNvSpPr>
            <a:spLocks noGrp="1"/>
          </p:cNvSpPr>
          <p:nvPr>
            <p:ph type="body"/>
          </p:nvPr>
        </p:nvSpPr>
        <p:spPr>
          <a:xfrm>
            <a:off x="19630440" y="10270440"/>
            <a:ext cx="16866720" cy="12142440"/>
          </a:xfrm>
          <a:prstGeom prst="rect">
            <a:avLst/>
          </a:prstGeom>
        </p:spPr>
        <p:txBody>
          <a:bodyPr wrap="none" lIns="0" tIns="0" rIns="0" bIns="0"/>
          <a:lstStyle/>
          <a:p>
            <a:endParaRPr/>
          </a:p>
        </p:txBody>
      </p:sp>
      <p:pic>
        <p:nvPicPr>
          <p:cNvPr id="37" name="Picture 36"/>
          <p:cNvPicPr/>
          <p:nvPr/>
        </p:nvPicPr>
        <p:blipFill>
          <a:blip r:embed="rId2"/>
          <a:stretch>
            <a:fillRect/>
          </a:stretch>
        </p:blipFill>
        <p:spPr>
          <a:xfrm>
            <a:off x="20454480" y="23566320"/>
            <a:ext cx="15218280" cy="12142440"/>
          </a:xfrm>
          <a:prstGeom prst="rect">
            <a:avLst/>
          </a:prstGeom>
          <a:ln>
            <a:noFill/>
          </a:ln>
        </p:spPr>
      </p:pic>
      <p:pic>
        <p:nvPicPr>
          <p:cNvPr id="38" name="Picture 37"/>
          <p:cNvPicPr/>
          <p:nvPr/>
        </p:nvPicPr>
        <p:blipFill>
          <a:blip r:embed="rId2"/>
          <a:stretch>
            <a:fillRect/>
          </a:stretch>
        </p:blipFill>
        <p:spPr>
          <a:xfrm>
            <a:off x="2744280" y="23566320"/>
            <a:ext cx="15218280" cy="1214244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
        <p:nvSpPr>
          <p:cNvPr id="6" name="PlaceHolder 2"/>
          <p:cNvSpPr>
            <a:spLocks noGrp="1"/>
          </p:cNvSpPr>
          <p:nvPr>
            <p:ph type="subTitle"/>
          </p:nvPr>
        </p:nvSpPr>
        <p:spPr>
          <a:xfrm>
            <a:off x="1920240" y="10270440"/>
            <a:ext cx="34563960" cy="25456680"/>
          </a:xfrm>
          <a:prstGeom prst="rect">
            <a:avLst/>
          </a:prstGeom>
        </p:spPr>
        <p:txBody>
          <a:bodyPr wrap="none"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
        <p:nvSpPr>
          <p:cNvPr id="8" name="PlaceHolder 2"/>
          <p:cNvSpPr>
            <a:spLocks noGrp="1"/>
          </p:cNvSpPr>
          <p:nvPr>
            <p:ph type="body"/>
          </p:nvPr>
        </p:nvSpPr>
        <p:spPr>
          <a:xfrm>
            <a:off x="1920240" y="10270440"/>
            <a:ext cx="34563960" cy="25456320"/>
          </a:xfrm>
          <a:prstGeom prst="rect">
            <a:avLst/>
          </a:prstGeom>
        </p:spPr>
        <p:txBody>
          <a:bodyPr wrap="none"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
        <p:nvSpPr>
          <p:cNvPr id="10" name="PlaceHolder 2"/>
          <p:cNvSpPr>
            <a:spLocks noGrp="1"/>
          </p:cNvSpPr>
          <p:nvPr>
            <p:ph type="body"/>
          </p:nvPr>
        </p:nvSpPr>
        <p:spPr>
          <a:xfrm>
            <a:off x="1920240" y="10270440"/>
            <a:ext cx="16866720" cy="25456320"/>
          </a:xfrm>
          <a:prstGeom prst="rect">
            <a:avLst/>
          </a:prstGeom>
        </p:spPr>
        <p:txBody>
          <a:bodyPr wrap="none" lIns="0" tIns="0" rIns="0" bIns="0"/>
          <a:lstStyle/>
          <a:p>
            <a:endParaRPr/>
          </a:p>
        </p:txBody>
      </p:sp>
      <p:sp>
        <p:nvSpPr>
          <p:cNvPr id="11" name="PlaceHolder 3"/>
          <p:cNvSpPr>
            <a:spLocks noGrp="1"/>
          </p:cNvSpPr>
          <p:nvPr>
            <p:ph type="body"/>
          </p:nvPr>
        </p:nvSpPr>
        <p:spPr>
          <a:xfrm>
            <a:off x="19630440" y="10270440"/>
            <a:ext cx="16866720" cy="25456320"/>
          </a:xfrm>
          <a:prstGeom prst="rect">
            <a:avLst/>
          </a:prstGeom>
        </p:spPr>
        <p:txBody>
          <a:bodyPr wrap="none"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3291840" y="11930400"/>
            <a:ext cx="37307160" cy="23796360"/>
          </a:xfrm>
          <a:prstGeom prst="rect">
            <a:avLst/>
          </a:prstGeom>
        </p:spPr>
        <p:txBody>
          <a:bodyPr wrap="none"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
        <p:nvSpPr>
          <p:cNvPr id="15" name="PlaceHolder 2"/>
          <p:cNvSpPr>
            <a:spLocks noGrp="1"/>
          </p:cNvSpPr>
          <p:nvPr>
            <p:ph type="body"/>
          </p:nvPr>
        </p:nvSpPr>
        <p:spPr>
          <a:xfrm>
            <a:off x="1920240" y="10270440"/>
            <a:ext cx="16866720" cy="12142440"/>
          </a:xfrm>
          <a:prstGeom prst="rect">
            <a:avLst/>
          </a:prstGeom>
        </p:spPr>
        <p:txBody>
          <a:bodyPr wrap="none" lIns="0" tIns="0" rIns="0" bIns="0"/>
          <a:lstStyle/>
          <a:p>
            <a:endParaRPr/>
          </a:p>
        </p:txBody>
      </p:sp>
      <p:sp>
        <p:nvSpPr>
          <p:cNvPr id="16" name="PlaceHolder 3"/>
          <p:cNvSpPr>
            <a:spLocks noGrp="1"/>
          </p:cNvSpPr>
          <p:nvPr>
            <p:ph type="body"/>
          </p:nvPr>
        </p:nvSpPr>
        <p:spPr>
          <a:xfrm>
            <a:off x="1920240" y="23566680"/>
            <a:ext cx="16866720" cy="12142440"/>
          </a:xfrm>
          <a:prstGeom prst="rect">
            <a:avLst/>
          </a:prstGeom>
        </p:spPr>
        <p:txBody>
          <a:bodyPr wrap="none" lIns="0" tIns="0" rIns="0" bIns="0"/>
          <a:lstStyle/>
          <a:p>
            <a:endParaRPr/>
          </a:p>
        </p:txBody>
      </p:sp>
      <p:sp>
        <p:nvSpPr>
          <p:cNvPr id="17" name="PlaceHolder 4"/>
          <p:cNvSpPr>
            <a:spLocks noGrp="1"/>
          </p:cNvSpPr>
          <p:nvPr>
            <p:ph type="body"/>
          </p:nvPr>
        </p:nvSpPr>
        <p:spPr>
          <a:xfrm>
            <a:off x="19630440" y="10270440"/>
            <a:ext cx="16866720" cy="25456320"/>
          </a:xfrm>
          <a:prstGeom prst="rect">
            <a:avLst/>
          </a:prstGeom>
        </p:spPr>
        <p:txBody>
          <a:bodyPr wrap="none"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
        <p:nvSpPr>
          <p:cNvPr id="19" name="PlaceHolder 2"/>
          <p:cNvSpPr>
            <a:spLocks noGrp="1"/>
          </p:cNvSpPr>
          <p:nvPr>
            <p:ph type="body"/>
          </p:nvPr>
        </p:nvSpPr>
        <p:spPr>
          <a:xfrm>
            <a:off x="1920240" y="10270440"/>
            <a:ext cx="16866720" cy="25456320"/>
          </a:xfrm>
          <a:prstGeom prst="rect">
            <a:avLst/>
          </a:prstGeom>
        </p:spPr>
        <p:txBody>
          <a:bodyPr wrap="none" lIns="0" tIns="0" rIns="0" bIns="0"/>
          <a:lstStyle/>
          <a:p>
            <a:endParaRPr/>
          </a:p>
        </p:txBody>
      </p:sp>
      <p:sp>
        <p:nvSpPr>
          <p:cNvPr id="20" name="PlaceHolder 3"/>
          <p:cNvSpPr>
            <a:spLocks noGrp="1"/>
          </p:cNvSpPr>
          <p:nvPr>
            <p:ph type="body"/>
          </p:nvPr>
        </p:nvSpPr>
        <p:spPr>
          <a:xfrm>
            <a:off x="19630440" y="10270440"/>
            <a:ext cx="16866720" cy="12142440"/>
          </a:xfrm>
          <a:prstGeom prst="rect">
            <a:avLst/>
          </a:prstGeom>
        </p:spPr>
        <p:txBody>
          <a:bodyPr wrap="none" lIns="0" tIns="0" rIns="0" bIns="0"/>
          <a:lstStyle/>
          <a:p>
            <a:endParaRPr/>
          </a:p>
        </p:txBody>
      </p:sp>
      <p:sp>
        <p:nvSpPr>
          <p:cNvPr id="21" name="PlaceHolder 4"/>
          <p:cNvSpPr>
            <a:spLocks noGrp="1"/>
          </p:cNvSpPr>
          <p:nvPr>
            <p:ph type="body"/>
          </p:nvPr>
        </p:nvSpPr>
        <p:spPr>
          <a:xfrm>
            <a:off x="19630440" y="23566680"/>
            <a:ext cx="16866720" cy="12142440"/>
          </a:xfrm>
          <a:prstGeom prst="rect">
            <a:avLst/>
          </a:prstGeom>
        </p:spPr>
        <p:txBody>
          <a:bodyPr wrap="none"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3291840" y="11930400"/>
            <a:ext cx="37307160" cy="8232120"/>
          </a:xfrm>
          <a:prstGeom prst="rect">
            <a:avLst/>
          </a:prstGeom>
        </p:spPr>
        <p:txBody>
          <a:bodyPr wrap="none" lIns="0" tIns="0" rIns="0" bIns="0" anchor="ctr"/>
          <a:lstStyle/>
          <a:p>
            <a:endParaRPr/>
          </a:p>
        </p:txBody>
      </p:sp>
      <p:sp>
        <p:nvSpPr>
          <p:cNvPr id="23" name="PlaceHolder 2"/>
          <p:cNvSpPr>
            <a:spLocks noGrp="1"/>
          </p:cNvSpPr>
          <p:nvPr>
            <p:ph type="body"/>
          </p:nvPr>
        </p:nvSpPr>
        <p:spPr>
          <a:xfrm>
            <a:off x="1920240" y="10270440"/>
            <a:ext cx="16866720" cy="12142440"/>
          </a:xfrm>
          <a:prstGeom prst="rect">
            <a:avLst/>
          </a:prstGeom>
        </p:spPr>
        <p:txBody>
          <a:bodyPr wrap="none" lIns="0" tIns="0" rIns="0" bIns="0"/>
          <a:lstStyle/>
          <a:p>
            <a:endParaRPr/>
          </a:p>
        </p:txBody>
      </p:sp>
      <p:sp>
        <p:nvSpPr>
          <p:cNvPr id="24" name="PlaceHolder 3"/>
          <p:cNvSpPr>
            <a:spLocks noGrp="1"/>
          </p:cNvSpPr>
          <p:nvPr>
            <p:ph type="body"/>
          </p:nvPr>
        </p:nvSpPr>
        <p:spPr>
          <a:xfrm>
            <a:off x="19630440" y="10270440"/>
            <a:ext cx="16866720" cy="12142440"/>
          </a:xfrm>
          <a:prstGeom prst="rect">
            <a:avLst/>
          </a:prstGeom>
        </p:spPr>
        <p:txBody>
          <a:bodyPr wrap="none" lIns="0" tIns="0" rIns="0" bIns="0"/>
          <a:lstStyle/>
          <a:p>
            <a:endParaRPr/>
          </a:p>
        </p:txBody>
      </p:sp>
      <p:sp>
        <p:nvSpPr>
          <p:cNvPr id="25" name="PlaceHolder 4"/>
          <p:cNvSpPr>
            <a:spLocks noGrp="1"/>
          </p:cNvSpPr>
          <p:nvPr>
            <p:ph type="body"/>
          </p:nvPr>
        </p:nvSpPr>
        <p:spPr>
          <a:xfrm>
            <a:off x="1920240" y="23566680"/>
            <a:ext cx="34563240" cy="12142440"/>
          </a:xfrm>
          <a:prstGeom prst="rect">
            <a:avLst/>
          </a:prstGeom>
        </p:spPr>
        <p:txBody>
          <a:bodyPr wrap="none"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3291840" y="11930400"/>
            <a:ext cx="37307160" cy="8231760"/>
          </a:xfrm>
          <a:prstGeom prst="rect">
            <a:avLst/>
          </a:prstGeom>
        </p:spPr>
        <p:txBody>
          <a:bodyPr lIns="470160" tIns="235080" rIns="470160" bIns="235080" anchor="ctr"/>
          <a:lstStyle/>
          <a:p>
            <a:pPr algn="ctr">
              <a:lnSpc>
                <a:spcPct val="100000"/>
              </a:lnSpc>
            </a:pPr>
            <a:r>
              <a:rPr lang="en-US" sz="22600">
                <a:solidFill>
                  <a:srgbClr val="000000"/>
                </a:solidFill>
                <a:latin typeface="Calibri"/>
              </a:rPr>
              <a:t>Click to edit the title text formatClick to edit Master title style</a:t>
            </a:r>
            <a:endParaRPr/>
          </a:p>
        </p:txBody>
      </p:sp>
      <p:sp>
        <p:nvSpPr>
          <p:cNvPr id="6" name="PlaceHolder 2"/>
          <p:cNvSpPr>
            <a:spLocks noGrp="1"/>
          </p:cNvSpPr>
          <p:nvPr>
            <p:ph type="dt"/>
          </p:nvPr>
        </p:nvSpPr>
        <p:spPr>
          <a:xfrm>
            <a:off x="1919160" y="40679640"/>
            <a:ext cx="8962560" cy="2336400"/>
          </a:xfrm>
          <a:prstGeom prst="rect">
            <a:avLst/>
          </a:prstGeom>
        </p:spPr>
        <p:txBody>
          <a:bodyPr lIns="470160" tIns="235080" rIns="470160" bIns="235080" anchor="ctr"/>
          <a:lstStyle/>
          <a:p>
            <a:pPr>
              <a:lnSpc>
                <a:spcPct val="100000"/>
              </a:lnSpc>
            </a:pPr>
            <a:r>
              <a:rPr lang="en-US" sz="6200">
                <a:solidFill>
                  <a:srgbClr val="8B8B8B"/>
                </a:solidFill>
                <a:latin typeface="Calibri"/>
              </a:rPr>
              <a:t>4/8/14</a:t>
            </a:r>
            <a:endParaRPr/>
          </a:p>
        </p:txBody>
      </p:sp>
      <p:sp>
        <p:nvSpPr>
          <p:cNvPr id="2" name="PlaceHolder 3"/>
          <p:cNvSpPr>
            <a:spLocks noGrp="1"/>
          </p:cNvSpPr>
          <p:nvPr>
            <p:ph type="ftr"/>
          </p:nvPr>
        </p:nvSpPr>
        <p:spPr>
          <a:xfrm>
            <a:off x="13120560" y="40679640"/>
            <a:ext cx="12162960" cy="2336400"/>
          </a:xfrm>
          <a:prstGeom prst="rect">
            <a:avLst/>
          </a:prstGeom>
        </p:spPr>
        <p:txBody>
          <a:bodyPr lIns="470160" tIns="235080" rIns="470160" bIns="235080" anchor="ctr"/>
          <a:lstStyle/>
          <a:p>
            <a:endParaRPr/>
          </a:p>
        </p:txBody>
      </p:sp>
      <p:sp>
        <p:nvSpPr>
          <p:cNvPr id="3" name="PlaceHolder 4"/>
          <p:cNvSpPr>
            <a:spLocks noGrp="1"/>
          </p:cNvSpPr>
          <p:nvPr>
            <p:ph type="sldNum"/>
          </p:nvPr>
        </p:nvSpPr>
        <p:spPr>
          <a:xfrm>
            <a:off x="27522360" y="40679640"/>
            <a:ext cx="8962560" cy="2336400"/>
          </a:xfrm>
          <a:prstGeom prst="rect">
            <a:avLst/>
          </a:prstGeom>
        </p:spPr>
        <p:txBody>
          <a:bodyPr lIns="470160" tIns="235080" rIns="470160" bIns="235080" anchor="ctr"/>
          <a:lstStyle/>
          <a:p>
            <a:pPr>
              <a:lnSpc>
                <a:spcPct val="100000"/>
              </a:lnSpc>
            </a:pPr>
            <a:fld id="{D42BCEC5-1A1D-4C9C-99DA-BB2E866427D3}" type="slidenum">
              <a:rPr lang="en-US" sz="6200">
                <a:solidFill>
                  <a:srgbClr val="8B8B8B"/>
                </a:solidFill>
                <a:latin typeface="Calibri"/>
              </a:rPr>
              <a:t>‹#›</a:t>
            </a:fld>
            <a:endParaRPr/>
          </a:p>
        </p:txBody>
      </p:sp>
      <p:sp>
        <p:nvSpPr>
          <p:cNvPr id="4" name="PlaceHolder 5"/>
          <p:cNvSpPr>
            <a:spLocks noGrp="1"/>
          </p:cNvSpPr>
          <p:nvPr>
            <p:ph type="body"/>
          </p:nvPr>
        </p:nvSpPr>
        <p:spPr>
          <a:xfrm>
            <a:off x="1920240" y="10270440"/>
            <a:ext cx="34563960" cy="25456320"/>
          </a:xfrm>
          <a:prstGeom prst="rect">
            <a:avLst/>
          </a:prstGeom>
        </p:spPr>
        <p:txBody>
          <a:bodyPr wrap="none" lIns="0" tIns="0" rIns="0" bIns="0"/>
          <a:lstStyle/>
          <a:p>
            <a:pPr>
              <a:buSzPct val="25000"/>
              <a:buFont typeface="StarSymbol"/>
              <a:buChar char=""/>
            </a:pPr>
            <a:r>
              <a:rPr lang="en-US"/>
              <a:t>Click to edit the outline text format</a:t>
            </a:r>
            <a:endParaRPr/>
          </a:p>
          <a:p>
            <a:pPr lvl="1">
              <a:buSzPct val="25000"/>
              <a:buFont typeface="StarSymbol"/>
              <a:buChar char=""/>
            </a:pPr>
            <a:r>
              <a:rPr lang="en-US"/>
              <a:t>Second Outline Level</a:t>
            </a:r>
            <a:endParaRPr/>
          </a:p>
          <a:p>
            <a:pPr lvl="2">
              <a:buSzPct val="25000"/>
              <a:buFont typeface="StarSymbol"/>
              <a:buChar char=""/>
            </a:pPr>
            <a:r>
              <a:rPr lang="en-US"/>
              <a:t>Third Outline Level</a:t>
            </a:r>
            <a:endParaRPr/>
          </a:p>
          <a:p>
            <a:pPr lvl="3">
              <a:buSzPct val="25000"/>
              <a:buFont typeface="StarSymbol"/>
              <a:buChar char=""/>
            </a:pPr>
            <a:r>
              <a:rPr lang="en-US"/>
              <a:t>Fourth Outline Level</a:t>
            </a:r>
            <a:endParaRPr/>
          </a:p>
          <a:p>
            <a:pPr lvl="4">
              <a:buSzPct val="25000"/>
              <a:buFont typeface="StarSymbol"/>
              <a:buChar char=""/>
            </a:pPr>
            <a:r>
              <a:rPr lang="en-US"/>
              <a:t>Fifth Outline Level</a:t>
            </a:r>
            <a:endParaRPr/>
          </a:p>
          <a:p>
            <a:pPr lvl="5">
              <a:buSzPct val="25000"/>
              <a:buFont typeface="StarSymbol"/>
              <a:buChar char=""/>
            </a:pPr>
            <a:r>
              <a:rPr lang="en-US"/>
              <a:t>Sixth Outline Level</a:t>
            </a:r>
            <a:endParaRPr/>
          </a:p>
          <a:p>
            <a:pPr lvl="6">
              <a:buSzPct val="25000"/>
              <a:buFont typeface="StarSymbol"/>
              <a:buChar char=""/>
            </a:pPr>
            <a:r>
              <a:rPr lang="en-US"/>
              <a:t>Seventh Outline Level</a:t>
            </a:r>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18" Type="http://schemas.openxmlformats.org/officeDocument/2006/relationships/image" Target="../media/image23.png"/><Relationship Id="rId3" Type="http://schemas.openxmlformats.org/officeDocument/2006/relationships/image" Target="../media/image11.gif"/><Relationship Id="rId7" Type="http://schemas.openxmlformats.org/officeDocument/2006/relationships/image" Target="../media/image12.png"/><Relationship Id="rId12" Type="http://schemas.openxmlformats.org/officeDocument/2006/relationships/image" Target="../media/image17.png"/><Relationship Id="rId17" Type="http://schemas.openxmlformats.org/officeDocument/2006/relationships/image" Target="../media/image22.png"/><Relationship Id="rId2" Type="http://schemas.openxmlformats.org/officeDocument/2006/relationships/notesSlide" Target="../notesSlides/notesSlide1.xml"/><Relationship Id="rId16" Type="http://schemas.openxmlformats.org/officeDocument/2006/relationships/image" Target="../media/image21.png"/><Relationship Id="rId20"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3.jpeg"/><Relationship Id="rId11" Type="http://schemas.openxmlformats.org/officeDocument/2006/relationships/image" Target="../media/image16.png"/><Relationship Id="rId5" Type="http://schemas.openxmlformats.org/officeDocument/2006/relationships/image" Target="../media/image2.png"/><Relationship Id="rId15" Type="http://schemas.openxmlformats.org/officeDocument/2006/relationships/image" Target="../media/image20.png"/><Relationship Id="rId10" Type="http://schemas.openxmlformats.org/officeDocument/2006/relationships/image" Target="../media/image15.png"/><Relationship Id="rId19" Type="http://schemas.openxmlformats.org/officeDocument/2006/relationships/image" Target="../media/image24.png"/><Relationship Id="rId4" Type="http://schemas.openxmlformats.org/officeDocument/2006/relationships/image" Target="../media/image10.png"/><Relationship Id="rId9" Type="http://schemas.openxmlformats.org/officeDocument/2006/relationships/image" Target="../media/image14.png"/><Relationship Id="rId1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CustomShape 1"/>
          <p:cNvSpPr/>
          <p:nvPr/>
        </p:nvSpPr>
        <p:spPr>
          <a:xfrm>
            <a:off x="9207720" y="6045840"/>
            <a:ext cx="20701440" cy="1187640"/>
          </a:xfrm>
          <a:prstGeom prst="rect">
            <a:avLst/>
          </a:prstGeom>
          <a:noFill/>
          <a:ln w="9360">
            <a:noFill/>
          </a:ln>
        </p:spPr>
        <p:txBody>
          <a:bodyPr lIns="90000" tIns="45000" rIns="90000" bIns="45000"/>
          <a:lstStyle/>
          <a:p>
            <a:pPr algn="ctr">
              <a:lnSpc>
                <a:spcPct val="100000"/>
              </a:lnSpc>
            </a:pPr>
            <a:r>
              <a:rPr lang="en-US" sz="7200" b="1">
                <a:solidFill>
                  <a:srgbClr val="404040"/>
                </a:solidFill>
                <a:latin typeface="Khmer UI"/>
              </a:rPr>
              <a:t>TECHNICAL POSTER</a:t>
            </a:r>
            <a:endParaRPr/>
          </a:p>
        </p:txBody>
      </p:sp>
      <p:sp>
        <p:nvSpPr>
          <p:cNvPr id="40" name="CustomShape 2"/>
          <p:cNvSpPr/>
          <p:nvPr/>
        </p:nvSpPr>
        <p:spPr>
          <a:xfrm>
            <a:off x="18234000" y="7878600"/>
            <a:ext cx="18922320" cy="1766520"/>
          </a:xfrm>
          <a:prstGeom prst="rect">
            <a:avLst/>
          </a:prstGeom>
          <a:noFill/>
          <a:ln w="9360">
            <a:noFill/>
          </a:ln>
        </p:spPr>
        <p:txBody>
          <a:bodyPr lIns="90000" tIns="45000" rIns="90000" bIns="45000"/>
          <a:lstStyle/>
          <a:p>
            <a:pPr algn="r">
              <a:lnSpc>
                <a:spcPct val="100000"/>
              </a:lnSpc>
            </a:pPr>
            <a:r>
              <a:rPr lang="en-US" sz="5500">
                <a:solidFill>
                  <a:srgbClr val="000000"/>
                </a:solidFill>
                <a:latin typeface="Calibri"/>
              </a:rPr>
              <a:t>Quentin Bloomfield, Keegan Donnelly, Jacob Grealy, Zach Knickerbocker, Nate Niederkorn, Sean Peck </a:t>
            </a:r>
            <a:endParaRPr/>
          </a:p>
        </p:txBody>
      </p:sp>
      <p:sp>
        <p:nvSpPr>
          <p:cNvPr id="41" name="CustomShape 3"/>
          <p:cNvSpPr/>
          <p:nvPr/>
        </p:nvSpPr>
        <p:spPr>
          <a:xfrm>
            <a:off x="1635840" y="7908840"/>
            <a:ext cx="15230160" cy="1766520"/>
          </a:xfrm>
          <a:prstGeom prst="rect">
            <a:avLst/>
          </a:prstGeom>
          <a:noFill/>
          <a:ln w="9360">
            <a:noFill/>
          </a:ln>
        </p:spPr>
        <p:txBody>
          <a:bodyPr lIns="90000" tIns="45000" rIns="90000" bIns="45000"/>
          <a:lstStyle/>
          <a:p>
            <a:pPr>
              <a:lnSpc>
                <a:spcPct val="100000"/>
              </a:lnSpc>
            </a:pPr>
            <a:r>
              <a:rPr lang="en-US" sz="5500">
                <a:solidFill>
                  <a:srgbClr val="000000"/>
                </a:solidFill>
                <a:latin typeface="Calibri"/>
              </a:rPr>
              <a:t>Department of Computer Science and Engineering</a:t>
            </a:r>
            <a:endParaRPr/>
          </a:p>
          <a:p>
            <a:pPr>
              <a:lnSpc>
                <a:spcPct val="100000"/>
              </a:lnSpc>
            </a:pPr>
            <a:r>
              <a:rPr lang="en-US" sz="5500">
                <a:solidFill>
                  <a:srgbClr val="000000"/>
                </a:solidFill>
                <a:latin typeface="Calibri"/>
              </a:rPr>
              <a:t>The Ohio State University</a:t>
            </a:r>
            <a:endParaRPr/>
          </a:p>
        </p:txBody>
      </p:sp>
      <p:pic>
        <p:nvPicPr>
          <p:cNvPr id="43" name="Picture 3"/>
          <p:cNvPicPr/>
          <p:nvPr/>
        </p:nvPicPr>
        <p:blipFill>
          <a:blip r:embed="rId2"/>
          <a:stretch>
            <a:fillRect/>
          </a:stretch>
        </p:blipFill>
        <p:spPr>
          <a:xfrm>
            <a:off x="31848480" y="2433600"/>
            <a:ext cx="3854160" cy="3374640"/>
          </a:xfrm>
          <a:prstGeom prst="rect">
            <a:avLst/>
          </a:prstGeom>
          <a:ln>
            <a:noFill/>
          </a:ln>
        </p:spPr>
      </p:pic>
      <p:pic>
        <p:nvPicPr>
          <p:cNvPr id="44" name="Picture 4"/>
          <p:cNvPicPr/>
          <p:nvPr/>
        </p:nvPicPr>
        <p:blipFill>
          <a:blip r:embed="rId3"/>
          <a:stretch>
            <a:fillRect/>
          </a:stretch>
        </p:blipFill>
        <p:spPr>
          <a:xfrm>
            <a:off x="3200400" y="2616120"/>
            <a:ext cx="4514400" cy="3009600"/>
          </a:xfrm>
          <a:prstGeom prst="rect">
            <a:avLst/>
          </a:prstGeom>
          <a:ln>
            <a:noFill/>
          </a:ln>
        </p:spPr>
      </p:pic>
      <p:sp>
        <p:nvSpPr>
          <p:cNvPr id="45" name="CustomShape 4"/>
          <p:cNvSpPr/>
          <p:nvPr/>
        </p:nvSpPr>
        <p:spPr>
          <a:xfrm>
            <a:off x="1737720" y="13174141"/>
            <a:ext cx="13063680" cy="7497000"/>
          </a:xfrm>
          <a:prstGeom prst="rect">
            <a:avLst/>
          </a:prstGeom>
          <a:noFill/>
          <a:ln>
            <a:noFill/>
          </a:ln>
        </p:spPr>
        <p:txBody>
          <a:bodyPr lIns="90000" tIns="45000" rIns="90000" bIns="45000"/>
          <a:lstStyle/>
          <a:p>
            <a:pPr>
              <a:lnSpc>
                <a:spcPct val="150000"/>
              </a:lnSpc>
            </a:pPr>
            <a:r>
              <a:rPr lang="en-US" sz="3600" dirty="0">
                <a:solidFill>
                  <a:srgbClr val="000000"/>
                </a:solidFill>
              </a:rPr>
              <a:t>Island generation starts with creating a height map for the terrain.  This height map is created using a layered combination of fractals and simplex noise; it is constructed from bottom to top starting with </a:t>
            </a:r>
            <a:r>
              <a:rPr lang="en-US" sz="3600" dirty="0" smtClean="0">
                <a:solidFill>
                  <a:srgbClr val="000000"/>
                </a:solidFill>
              </a:rPr>
              <a:t>large, tall, </a:t>
            </a:r>
            <a:r>
              <a:rPr lang="en-US" sz="3600" dirty="0">
                <a:solidFill>
                  <a:srgbClr val="000000"/>
                </a:solidFill>
              </a:rPr>
              <a:t>dense features and ending with </a:t>
            </a:r>
            <a:r>
              <a:rPr lang="en-US" sz="3600" dirty="0" smtClean="0">
                <a:solidFill>
                  <a:srgbClr val="000000"/>
                </a:solidFill>
              </a:rPr>
              <a:t>sporadic, small, </a:t>
            </a:r>
            <a:r>
              <a:rPr lang="en-US" sz="3600" dirty="0">
                <a:solidFill>
                  <a:srgbClr val="000000"/>
                </a:solidFill>
              </a:rPr>
              <a:t>short features</a:t>
            </a:r>
            <a:r>
              <a:rPr lang="en-US" sz="3600" dirty="0" smtClean="0">
                <a:solidFill>
                  <a:srgbClr val="000000"/>
                </a:solidFill>
              </a:rPr>
              <a:t>.  </a:t>
            </a:r>
            <a:r>
              <a:rPr lang="en-US" sz="3600" dirty="0">
                <a:solidFill>
                  <a:srgbClr val="000000"/>
                </a:solidFill>
              </a:rPr>
              <a:t>Lastly a parabolic constraint is applied to give the island a dome </a:t>
            </a:r>
            <a:endParaRPr lang="en-US" sz="3600" dirty="0" smtClean="0">
              <a:solidFill>
                <a:srgbClr val="000000"/>
              </a:solidFill>
            </a:endParaRPr>
          </a:p>
          <a:p>
            <a:pPr>
              <a:lnSpc>
                <a:spcPct val="150000"/>
              </a:lnSpc>
            </a:pPr>
            <a:r>
              <a:rPr lang="en-US" sz="3600" dirty="0" smtClean="0">
                <a:solidFill>
                  <a:srgbClr val="000000"/>
                </a:solidFill>
              </a:rPr>
              <a:t>like </a:t>
            </a:r>
            <a:r>
              <a:rPr lang="en-US" sz="3600" dirty="0">
                <a:solidFill>
                  <a:srgbClr val="000000"/>
                </a:solidFill>
              </a:rPr>
              <a:t>shape ensuring </a:t>
            </a:r>
            <a:r>
              <a:rPr lang="en-US" sz="3600" dirty="0" smtClean="0">
                <a:solidFill>
                  <a:srgbClr val="000000"/>
                </a:solidFill>
              </a:rPr>
              <a:t>that the</a:t>
            </a:r>
          </a:p>
          <a:p>
            <a:pPr>
              <a:lnSpc>
                <a:spcPct val="150000"/>
              </a:lnSpc>
            </a:pPr>
            <a:r>
              <a:rPr lang="en-US" sz="3600" dirty="0" smtClean="0">
                <a:solidFill>
                  <a:srgbClr val="000000"/>
                </a:solidFill>
              </a:rPr>
              <a:t>edge </a:t>
            </a:r>
            <a:r>
              <a:rPr lang="en-US" sz="3600" dirty="0">
                <a:solidFill>
                  <a:srgbClr val="000000"/>
                </a:solidFill>
              </a:rPr>
              <a:t>of the </a:t>
            </a:r>
            <a:r>
              <a:rPr lang="en-US" sz="3600" dirty="0" smtClean="0">
                <a:solidFill>
                  <a:srgbClr val="000000"/>
                </a:solidFill>
              </a:rPr>
              <a:t>island drops </a:t>
            </a:r>
            <a:r>
              <a:rPr lang="en-US" sz="3600" dirty="0">
                <a:solidFill>
                  <a:srgbClr val="000000"/>
                </a:solidFill>
              </a:rPr>
              <a:t>off </a:t>
            </a:r>
            <a:endParaRPr lang="en-US" sz="3600" dirty="0" smtClean="0">
              <a:solidFill>
                <a:srgbClr val="000000"/>
              </a:solidFill>
            </a:endParaRPr>
          </a:p>
          <a:p>
            <a:pPr>
              <a:lnSpc>
                <a:spcPct val="150000"/>
              </a:lnSpc>
            </a:pPr>
            <a:r>
              <a:rPr lang="en-US" sz="3600" dirty="0" smtClean="0">
                <a:solidFill>
                  <a:srgbClr val="000000"/>
                </a:solidFill>
              </a:rPr>
              <a:t>gradually </a:t>
            </a:r>
            <a:r>
              <a:rPr lang="en-US" sz="3600" dirty="0">
                <a:solidFill>
                  <a:srgbClr val="000000"/>
                </a:solidFill>
              </a:rPr>
              <a:t>into the ocean.</a:t>
            </a:r>
            <a:endParaRPr dirty="0"/>
          </a:p>
        </p:txBody>
      </p:sp>
      <p:sp>
        <p:nvSpPr>
          <p:cNvPr id="46" name="CustomShape 5"/>
          <p:cNvSpPr/>
          <p:nvPr/>
        </p:nvSpPr>
        <p:spPr>
          <a:xfrm>
            <a:off x="16395120" y="11854141"/>
            <a:ext cx="6235920" cy="1095840"/>
          </a:xfrm>
          <a:prstGeom prst="rect">
            <a:avLst/>
          </a:prstGeom>
          <a:noFill/>
          <a:ln>
            <a:noFill/>
          </a:ln>
        </p:spPr>
        <p:txBody>
          <a:bodyPr lIns="90000" tIns="45000" rIns="90000" bIns="45000"/>
          <a:lstStyle/>
          <a:p>
            <a:pPr>
              <a:lnSpc>
                <a:spcPct val="100000"/>
              </a:lnSpc>
            </a:pPr>
            <a:r>
              <a:rPr lang="en-US" sz="6600">
                <a:solidFill>
                  <a:srgbClr val="000000"/>
                </a:solidFill>
                <a:latin typeface="Arial"/>
              </a:rPr>
              <a:t>Dinosaur AI</a:t>
            </a:r>
            <a:endParaRPr/>
          </a:p>
        </p:txBody>
      </p:sp>
      <p:sp>
        <p:nvSpPr>
          <p:cNvPr id="47" name="CustomShape 6"/>
          <p:cNvSpPr/>
          <p:nvPr/>
        </p:nvSpPr>
        <p:spPr>
          <a:xfrm>
            <a:off x="16916040" y="34469821"/>
            <a:ext cx="10745280" cy="2559240"/>
          </a:xfrm>
          <a:prstGeom prst="rect">
            <a:avLst/>
          </a:prstGeom>
          <a:noFill/>
          <a:ln>
            <a:noFill/>
          </a:ln>
        </p:spPr>
        <p:txBody>
          <a:bodyPr lIns="90000" tIns="45000" rIns="90000" bIns="45000"/>
          <a:lstStyle/>
          <a:p>
            <a:pPr algn="r">
              <a:lnSpc>
                <a:spcPct val="150000"/>
              </a:lnSpc>
            </a:pPr>
            <a:r>
              <a:rPr lang="en-US" sz="3600" dirty="0" smtClean="0">
                <a:solidFill>
                  <a:srgbClr val="000000"/>
                </a:solidFill>
                <a:latin typeface="Arial"/>
              </a:rPr>
              <a:t>Get </a:t>
            </a:r>
            <a:r>
              <a:rPr lang="en-US" sz="3600" dirty="0" err="1" smtClean="0">
                <a:solidFill>
                  <a:srgbClr val="000000"/>
                </a:solidFill>
                <a:latin typeface="Arial"/>
              </a:rPr>
              <a:t>Away’s</a:t>
            </a:r>
            <a:r>
              <a:rPr lang="en-US" sz="3600" dirty="0" smtClean="0">
                <a:solidFill>
                  <a:srgbClr val="000000"/>
                </a:solidFill>
                <a:latin typeface="Arial"/>
              </a:rPr>
              <a:t> </a:t>
            </a:r>
            <a:r>
              <a:rPr lang="en-US" sz="3600" dirty="0">
                <a:solidFill>
                  <a:srgbClr val="000000"/>
                </a:solidFill>
                <a:latin typeface="Arial"/>
              </a:rPr>
              <a:t>graphical user interface elements have</a:t>
            </a:r>
            <a:r>
              <a:rPr lang="en-US" sz="3600" dirty="0">
                <a:solidFill>
                  <a:srgbClr val="FFFFFF"/>
                </a:solidFill>
                <a:latin typeface="Arial"/>
              </a:rPr>
              <a:t>_</a:t>
            </a:r>
            <a:r>
              <a:rPr lang="en-US" sz="3600" dirty="0">
                <a:solidFill>
                  <a:srgbClr val="000000"/>
                </a:solidFill>
                <a:latin typeface="Arial"/>
              </a:rPr>
              <a:t> been designed using 3D models and text to give</a:t>
            </a:r>
            <a:r>
              <a:rPr lang="en-US" sz="3600" dirty="0">
                <a:solidFill>
                  <a:srgbClr val="FFFFFF"/>
                </a:solidFill>
                <a:latin typeface="Arial"/>
              </a:rPr>
              <a:t>_</a:t>
            </a:r>
            <a:r>
              <a:rPr lang="en-US" sz="3600" dirty="0">
                <a:solidFill>
                  <a:srgbClr val="000000"/>
                </a:solidFill>
                <a:latin typeface="Arial"/>
              </a:rPr>
              <a:t> them a realistic presence in the game.</a:t>
            </a:r>
            <a:r>
              <a:rPr lang="en-US" sz="3600" dirty="0">
                <a:solidFill>
                  <a:srgbClr val="FFFFFF"/>
                </a:solidFill>
                <a:latin typeface="Arial"/>
              </a:rPr>
              <a:t>_ _</a:t>
            </a:r>
            <a:endParaRPr dirty="0"/>
          </a:p>
        </p:txBody>
      </p:sp>
      <p:sp>
        <p:nvSpPr>
          <p:cNvPr id="48" name="CustomShape 7"/>
          <p:cNvSpPr/>
          <p:nvPr/>
        </p:nvSpPr>
        <p:spPr>
          <a:xfrm>
            <a:off x="16395120" y="17165941"/>
            <a:ext cx="11037960" cy="1095840"/>
          </a:xfrm>
          <a:prstGeom prst="rect">
            <a:avLst/>
          </a:prstGeom>
          <a:noFill/>
          <a:ln>
            <a:noFill/>
          </a:ln>
        </p:spPr>
        <p:txBody>
          <a:bodyPr lIns="90000" tIns="45000" rIns="90000" bIns="45000"/>
          <a:lstStyle/>
          <a:p>
            <a:pPr>
              <a:lnSpc>
                <a:spcPct val="100000"/>
              </a:lnSpc>
            </a:pPr>
            <a:r>
              <a:rPr lang="en-US" sz="6600" dirty="0">
                <a:solidFill>
                  <a:srgbClr val="000000"/>
                </a:solidFill>
                <a:latin typeface="Arial"/>
              </a:rPr>
              <a:t>The Dinosaur Food Chain</a:t>
            </a:r>
            <a:endParaRPr dirty="0"/>
          </a:p>
        </p:txBody>
      </p:sp>
      <p:sp>
        <p:nvSpPr>
          <p:cNvPr id="49" name="CustomShape 8"/>
          <p:cNvSpPr/>
          <p:nvPr/>
        </p:nvSpPr>
        <p:spPr>
          <a:xfrm>
            <a:off x="16395120" y="18385141"/>
            <a:ext cx="13514040" cy="3429000"/>
          </a:xfrm>
          <a:prstGeom prst="rect">
            <a:avLst/>
          </a:prstGeom>
          <a:noFill/>
          <a:ln>
            <a:noFill/>
          </a:ln>
        </p:spPr>
        <p:txBody>
          <a:bodyPr lIns="90000" tIns="45000" rIns="90000" bIns="45000"/>
          <a:lstStyle/>
          <a:p>
            <a:pPr>
              <a:lnSpc>
                <a:spcPct val="150000"/>
              </a:lnSpc>
            </a:pPr>
            <a:r>
              <a:rPr lang="en-US" sz="3600" dirty="0">
                <a:solidFill>
                  <a:srgbClr val="000000"/>
                </a:solidFill>
                <a:latin typeface="Arial"/>
              </a:rPr>
              <a:t>Dinosaurs interact with the other dinosaurs on the island using a number of heuristics. </a:t>
            </a:r>
            <a:r>
              <a:rPr lang="en-US" sz="3600" dirty="0" smtClean="0">
                <a:solidFill>
                  <a:srgbClr val="000000"/>
                </a:solidFill>
                <a:latin typeface="Arial"/>
              </a:rPr>
              <a:t>One of the most important is a </a:t>
            </a:r>
            <a:r>
              <a:rPr lang="en-US" sz="3600" dirty="0">
                <a:solidFill>
                  <a:srgbClr val="000000"/>
                </a:solidFill>
                <a:latin typeface="Arial"/>
              </a:rPr>
              <a:t>literal food chain </a:t>
            </a:r>
            <a:r>
              <a:rPr lang="en-US" sz="3600" dirty="0" smtClean="0">
                <a:solidFill>
                  <a:srgbClr val="000000"/>
                </a:solidFill>
                <a:latin typeface="Arial"/>
              </a:rPr>
              <a:t>which dictates </a:t>
            </a:r>
            <a:r>
              <a:rPr lang="en-US" sz="3600" dirty="0">
                <a:solidFill>
                  <a:srgbClr val="000000"/>
                </a:solidFill>
                <a:latin typeface="Arial"/>
              </a:rPr>
              <a:t>a dinosaurs decision to pursue, eat, flee, etc</a:t>
            </a:r>
            <a:r>
              <a:rPr lang="en-US" sz="3600" dirty="0" smtClean="0">
                <a:solidFill>
                  <a:srgbClr val="000000"/>
                </a:solidFill>
                <a:latin typeface="Arial"/>
              </a:rPr>
              <a:t>. from other dinosaurs.</a:t>
            </a:r>
            <a:endParaRPr dirty="0"/>
          </a:p>
        </p:txBody>
      </p:sp>
      <p:pic>
        <p:nvPicPr>
          <p:cNvPr id="51" name="Picture 11"/>
          <p:cNvPicPr/>
          <p:nvPr/>
        </p:nvPicPr>
        <p:blipFill>
          <a:blip r:embed="rId4"/>
          <a:stretch>
            <a:fillRect/>
          </a:stretch>
        </p:blipFill>
        <p:spPr>
          <a:xfrm>
            <a:off x="27114290" y="33063181"/>
            <a:ext cx="10320480" cy="7694280"/>
          </a:xfrm>
          <a:prstGeom prst="rect">
            <a:avLst/>
          </a:prstGeom>
          <a:ln>
            <a:noFill/>
          </a:ln>
          <a:effectLst>
            <a:reflection blurRad="6350" stA="28000" endPos="18000" dir="5400000" sy="-100000" algn="bl" rotWithShape="0"/>
          </a:effectLst>
        </p:spPr>
      </p:pic>
      <p:sp>
        <p:nvSpPr>
          <p:cNvPr id="52" name="CustomShape 9"/>
          <p:cNvSpPr/>
          <p:nvPr/>
        </p:nvSpPr>
        <p:spPr>
          <a:xfrm>
            <a:off x="19842480" y="33320341"/>
            <a:ext cx="8073720" cy="1095840"/>
          </a:xfrm>
          <a:prstGeom prst="rect">
            <a:avLst/>
          </a:prstGeom>
          <a:noFill/>
          <a:ln>
            <a:noFill/>
          </a:ln>
        </p:spPr>
        <p:txBody>
          <a:bodyPr lIns="90000" tIns="45000" rIns="90000" bIns="45000"/>
          <a:lstStyle/>
          <a:p>
            <a:pPr algn="ctr">
              <a:lnSpc>
                <a:spcPct val="100000"/>
              </a:lnSpc>
            </a:pPr>
            <a:r>
              <a:rPr lang="en-US" sz="6600" dirty="0">
                <a:solidFill>
                  <a:srgbClr val="000000"/>
                </a:solidFill>
                <a:latin typeface="Arial"/>
              </a:rPr>
              <a:t>3D User Interface</a:t>
            </a:r>
            <a:endParaRPr dirty="0"/>
          </a:p>
        </p:txBody>
      </p:sp>
      <p:sp>
        <p:nvSpPr>
          <p:cNvPr id="53" name="CustomShape 10"/>
          <p:cNvSpPr/>
          <p:nvPr/>
        </p:nvSpPr>
        <p:spPr>
          <a:xfrm>
            <a:off x="16461720" y="13174141"/>
            <a:ext cx="13514040" cy="338220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The</a:t>
            </a:r>
            <a:r>
              <a:rPr lang="en-US" sz="3600" dirty="0" smtClean="0">
                <a:solidFill>
                  <a:srgbClr val="000000"/>
                </a:solidFill>
                <a:latin typeface="Arial"/>
              </a:rPr>
              <a:t> </a:t>
            </a:r>
            <a:r>
              <a:rPr lang="en-US" sz="3600" dirty="0" smtClean="0">
                <a:solidFill>
                  <a:srgbClr val="000000"/>
                </a:solidFill>
                <a:latin typeface="Arial"/>
              </a:rPr>
              <a:t>dinosaur </a:t>
            </a:r>
            <a:r>
              <a:rPr lang="en-US" sz="3600" dirty="0">
                <a:solidFill>
                  <a:srgbClr val="000000"/>
                </a:solidFill>
                <a:latin typeface="Arial"/>
              </a:rPr>
              <a:t>AI uses waypoints to dynamically plan a dinosaur’s route around </a:t>
            </a:r>
            <a:r>
              <a:rPr lang="en-US" sz="3600" dirty="0" smtClean="0">
                <a:solidFill>
                  <a:srgbClr val="000000"/>
                </a:solidFill>
                <a:latin typeface="Arial"/>
              </a:rPr>
              <a:t>flora, players, enemies, </a:t>
            </a:r>
            <a:r>
              <a:rPr lang="en-US" sz="3600" dirty="0">
                <a:solidFill>
                  <a:srgbClr val="000000"/>
                </a:solidFill>
                <a:latin typeface="Arial"/>
              </a:rPr>
              <a:t>and </a:t>
            </a:r>
            <a:r>
              <a:rPr lang="en-US" sz="3600" dirty="0" smtClean="0">
                <a:solidFill>
                  <a:srgbClr val="000000"/>
                </a:solidFill>
                <a:latin typeface="Arial"/>
              </a:rPr>
              <a:t>obstructive island terrain (e.g. mountains). </a:t>
            </a:r>
            <a:r>
              <a:rPr lang="en-US" sz="3600" dirty="0">
                <a:solidFill>
                  <a:srgbClr val="000000"/>
                </a:solidFill>
                <a:latin typeface="Arial"/>
              </a:rPr>
              <a:t>Flocking and other group behaviors are implemented to give packs of dinosaurs </a:t>
            </a:r>
            <a:r>
              <a:rPr lang="en-US" sz="3600" dirty="0" smtClean="0">
                <a:solidFill>
                  <a:srgbClr val="000000"/>
                </a:solidFill>
                <a:latin typeface="Arial"/>
              </a:rPr>
              <a:t>an intimidating presence.</a:t>
            </a:r>
            <a:endParaRPr dirty="0"/>
          </a:p>
        </p:txBody>
      </p:sp>
      <p:sp>
        <p:nvSpPr>
          <p:cNvPr id="54" name="Line 11"/>
          <p:cNvSpPr/>
          <p:nvPr/>
        </p:nvSpPr>
        <p:spPr>
          <a:xfrm>
            <a:off x="1451880" y="10315440"/>
            <a:ext cx="36009720" cy="0"/>
          </a:xfrm>
          <a:prstGeom prst="line">
            <a:avLst/>
          </a:prstGeom>
          <a:ln w="6480">
            <a:solidFill>
              <a:srgbClr val="595959"/>
            </a:solidFill>
            <a:round/>
          </a:ln>
        </p:spPr>
      </p:sp>
      <p:sp>
        <p:nvSpPr>
          <p:cNvPr id="55" name="CustomShape 12"/>
          <p:cNvSpPr/>
          <p:nvPr/>
        </p:nvSpPr>
        <p:spPr>
          <a:xfrm>
            <a:off x="22886280" y="21509341"/>
            <a:ext cx="11037960" cy="1095840"/>
          </a:xfrm>
          <a:prstGeom prst="rect">
            <a:avLst/>
          </a:prstGeom>
          <a:noFill/>
          <a:ln>
            <a:noFill/>
          </a:ln>
        </p:spPr>
        <p:txBody>
          <a:bodyPr lIns="90000" tIns="45000" rIns="90000" bIns="45000"/>
          <a:lstStyle/>
          <a:p>
            <a:pPr>
              <a:lnSpc>
                <a:spcPct val="100000"/>
              </a:lnSpc>
            </a:pPr>
            <a:r>
              <a:rPr lang="en-US" sz="6600" dirty="0">
                <a:solidFill>
                  <a:srgbClr val="000000"/>
                </a:solidFill>
                <a:latin typeface="Arial"/>
              </a:rPr>
              <a:t>Pack AI</a:t>
            </a:r>
            <a:endParaRPr dirty="0"/>
          </a:p>
        </p:txBody>
      </p:sp>
      <p:sp>
        <p:nvSpPr>
          <p:cNvPr id="56" name="CustomShape 13"/>
          <p:cNvSpPr/>
          <p:nvPr/>
        </p:nvSpPr>
        <p:spPr>
          <a:xfrm rot="600">
            <a:off x="23028065" y="22698632"/>
            <a:ext cx="14081040" cy="3381480"/>
          </a:xfrm>
          <a:prstGeom prst="rect">
            <a:avLst/>
          </a:prstGeom>
          <a:noFill/>
          <a:ln>
            <a:noFill/>
          </a:ln>
        </p:spPr>
        <p:txBody>
          <a:bodyPr lIns="90000" tIns="45000" rIns="90000" bIns="45000"/>
          <a:lstStyle/>
          <a:p>
            <a:pPr>
              <a:lnSpc>
                <a:spcPct val="150000"/>
              </a:lnSpc>
            </a:pPr>
            <a:r>
              <a:rPr lang="en-US" sz="3600" dirty="0" smtClean="0">
                <a:solidFill>
                  <a:srgbClr val="000000"/>
                </a:solidFill>
              </a:rPr>
              <a:t>“Pack AI”, as we’ve coined it, is an artificial intelligence which moves packs of dinosaurs around the island to simulate macro dinosaur travel behaviors, and keep the dinosaurs within reasonable distance from the player.</a:t>
            </a:r>
            <a:endParaRPr dirty="0"/>
          </a:p>
        </p:txBody>
      </p:sp>
      <p:pic>
        <p:nvPicPr>
          <p:cNvPr id="57" name="Picture 17"/>
          <p:cNvPicPr/>
          <p:nvPr/>
        </p:nvPicPr>
        <p:blipFill>
          <a:blip r:embed="rId5"/>
          <a:stretch>
            <a:fillRect/>
          </a:stretch>
        </p:blipFill>
        <p:spPr>
          <a:xfrm>
            <a:off x="15622200" y="22652341"/>
            <a:ext cx="7466400" cy="7817400"/>
          </a:xfrm>
          <a:prstGeom prst="rect">
            <a:avLst/>
          </a:prstGeom>
          <a:ln>
            <a:noFill/>
          </a:ln>
        </p:spPr>
      </p:pic>
      <p:sp>
        <p:nvSpPr>
          <p:cNvPr id="58" name="CustomShape 14"/>
          <p:cNvSpPr/>
          <p:nvPr/>
        </p:nvSpPr>
        <p:spPr>
          <a:xfrm>
            <a:off x="16541640" y="38806741"/>
            <a:ext cx="10745280" cy="3382200"/>
          </a:xfrm>
          <a:prstGeom prst="rect">
            <a:avLst/>
          </a:prstGeom>
          <a:noFill/>
          <a:ln>
            <a:noFill/>
          </a:ln>
        </p:spPr>
        <p:txBody>
          <a:bodyPr lIns="90000" tIns="45000" rIns="90000" bIns="45000"/>
          <a:lstStyle/>
          <a:p>
            <a:pPr algn="r">
              <a:lnSpc>
                <a:spcPct val="150000"/>
              </a:lnSpc>
            </a:pPr>
            <a:r>
              <a:rPr lang="en-US" sz="3600" dirty="0">
                <a:solidFill>
                  <a:srgbClr val="000000"/>
                </a:solidFill>
                <a:latin typeface="Arial"/>
              </a:rPr>
              <a:t>Every item, island resource, and crafting recipe is</a:t>
            </a:r>
            <a:r>
              <a:rPr lang="en-US" sz="3600" dirty="0">
                <a:solidFill>
                  <a:srgbClr val="FFFFFF"/>
                </a:solidFill>
                <a:latin typeface="Arial"/>
              </a:rPr>
              <a:t>.</a:t>
            </a:r>
            <a:r>
              <a:rPr lang="en-US" sz="3600" dirty="0">
                <a:solidFill>
                  <a:srgbClr val="000000"/>
                </a:solidFill>
                <a:latin typeface="Arial"/>
              </a:rPr>
              <a:t> defined by an external JSON formatted data file.</a:t>
            </a:r>
            <a:r>
              <a:rPr lang="en-US" sz="3600" dirty="0">
                <a:solidFill>
                  <a:srgbClr val="FFFFFF"/>
                </a:solidFill>
                <a:latin typeface="Arial"/>
              </a:rPr>
              <a:t>.</a:t>
            </a:r>
            <a:endParaRPr dirty="0"/>
          </a:p>
          <a:p>
            <a:pPr algn="r">
              <a:lnSpc>
                <a:spcPct val="150000"/>
              </a:lnSpc>
            </a:pPr>
            <a:r>
              <a:rPr lang="en-US" sz="3600" dirty="0">
                <a:solidFill>
                  <a:srgbClr val="000000"/>
                </a:solidFill>
                <a:latin typeface="Arial"/>
              </a:rPr>
              <a:t>This makes adding content to the game, and</a:t>
            </a:r>
            <a:r>
              <a:rPr lang="en-US" sz="3600" dirty="0">
                <a:solidFill>
                  <a:srgbClr val="FFFFFF"/>
                </a:solidFill>
                <a:latin typeface="Arial"/>
              </a:rPr>
              <a:t>...</a:t>
            </a:r>
            <a:endParaRPr dirty="0"/>
          </a:p>
          <a:p>
            <a:pPr algn="r">
              <a:lnSpc>
                <a:spcPct val="150000"/>
              </a:lnSpc>
            </a:pPr>
            <a:r>
              <a:rPr lang="en-US" sz="3600" dirty="0">
                <a:solidFill>
                  <a:srgbClr val="000000"/>
                </a:solidFill>
                <a:latin typeface="Arial"/>
              </a:rPr>
              <a:t>balancing existing content, quick and easy.</a:t>
            </a:r>
            <a:r>
              <a:rPr lang="en-US" sz="3600" dirty="0">
                <a:solidFill>
                  <a:srgbClr val="FFFFFF"/>
                </a:solidFill>
                <a:latin typeface="Arial"/>
              </a:rPr>
              <a:t>._</a:t>
            </a:r>
            <a:endParaRPr dirty="0"/>
          </a:p>
        </p:txBody>
      </p:sp>
      <p:sp>
        <p:nvSpPr>
          <p:cNvPr id="59" name="CustomShape 15"/>
          <p:cNvSpPr/>
          <p:nvPr/>
        </p:nvSpPr>
        <p:spPr>
          <a:xfrm>
            <a:off x="16021080" y="37558501"/>
            <a:ext cx="11748600" cy="1095840"/>
          </a:xfrm>
          <a:prstGeom prst="rect">
            <a:avLst/>
          </a:prstGeom>
          <a:noFill/>
          <a:ln>
            <a:noFill/>
          </a:ln>
        </p:spPr>
        <p:txBody>
          <a:bodyPr lIns="90000" tIns="45000" rIns="90000" bIns="45000"/>
          <a:lstStyle/>
          <a:p>
            <a:pPr algn="ctr">
              <a:lnSpc>
                <a:spcPct val="100000"/>
              </a:lnSpc>
            </a:pPr>
            <a:r>
              <a:rPr lang="en-US" sz="6600" dirty="0">
                <a:solidFill>
                  <a:srgbClr val="000000"/>
                </a:solidFill>
                <a:latin typeface="Arial"/>
              </a:rPr>
              <a:t>Data Driven Items &amp; Crafting</a:t>
            </a:r>
            <a:endParaRPr dirty="0"/>
          </a:p>
        </p:txBody>
      </p:sp>
      <p:sp>
        <p:nvSpPr>
          <p:cNvPr id="61" name="CustomShape 16"/>
          <p:cNvSpPr/>
          <p:nvPr/>
        </p:nvSpPr>
        <p:spPr>
          <a:xfrm>
            <a:off x="1706760" y="11854141"/>
            <a:ext cx="12390120" cy="1095840"/>
          </a:xfrm>
          <a:prstGeom prst="rect">
            <a:avLst/>
          </a:prstGeom>
          <a:noFill/>
          <a:ln>
            <a:noFill/>
          </a:ln>
        </p:spPr>
        <p:txBody>
          <a:bodyPr lIns="90000" tIns="45000" rIns="90000" bIns="45000"/>
          <a:lstStyle/>
          <a:p>
            <a:pPr>
              <a:lnSpc>
                <a:spcPct val="100000"/>
              </a:lnSpc>
            </a:pPr>
            <a:r>
              <a:rPr lang="en-US" sz="6600">
                <a:solidFill>
                  <a:srgbClr val="000000"/>
                </a:solidFill>
                <a:latin typeface="Arial"/>
              </a:rPr>
              <a:t>Procedural Island Generation</a:t>
            </a:r>
            <a:endParaRPr/>
          </a:p>
        </p:txBody>
      </p:sp>
      <p:sp>
        <p:nvSpPr>
          <p:cNvPr id="62" name="CustomShape 17"/>
          <p:cNvSpPr/>
          <p:nvPr/>
        </p:nvSpPr>
        <p:spPr>
          <a:xfrm>
            <a:off x="1667160" y="23261941"/>
            <a:ext cx="15477840" cy="6832440"/>
          </a:xfrm>
          <a:prstGeom prst="rect">
            <a:avLst/>
          </a:prstGeom>
          <a:noFill/>
          <a:ln>
            <a:noFill/>
          </a:ln>
        </p:spPr>
        <p:txBody>
          <a:bodyPr lIns="90000" tIns="45000" rIns="90000" bIns="45000"/>
          <a:lstStyle/>
          <a:p>
            <a:pPr>
              <a:lnSpc>
                <a:spcPct val="150000"/>
              </a:lnSpc>
            </a:pPr>
            <a:r>
              <a:rPr lang="en-US" sz="3600" dirty="0">
                <a:solidFill>
                  <a:srgbClr val="000000"/>
                </a:solidFill>
              </a:rPr>
              <a:t>The terrain of the island is textured using a combination of sampled height, slope, and simplex noise values.  The slope value is used to determine where cliffs and dirt textures will be applied as vegetation becomes </a:t>
            </a:r>
            <a:endParaRPr lang="en-US" sz="3600" dirty="0" smtClean="0">
              <a:solidFill>
                <a:srgbClr val="000000"/>
              </a:solidFill>
            </a:endParaRPr>
          </a:p>
          <a:p>
            <a:pPr>
              <a:lnSpc>
                <a:spcPct val="150000"/>
              </a:lnSpc>
            </a:pPr>
            <a:r>
              <a:rPr lang="en-US" sz="3600" dirty="0" smtClean="0">
                <a:solidFill>
                  <a:srgbClr val="000000"/>
                </a:solidFill>
              </a:rPr>
              <a:t>less </a:t>
            </a:r>
            <a:r>
              <a:rPr lang="en-US" sz="3600" dirty="0">
                <a:solidFill>
                  <a:srgbClr val="000000"/>
                </a:solidFill>
              </a:rPr>
              <a:t>dense </a:t>
            </a:r>
            <a:r>
              <a:rPr lang="en-US" sz="3600" dirty="0" smtClean="0">
                <a:solidFill>
                  <a:srgbClr val="000000"/>
                </a:solidFill>
              </a:rPr>
              <a:t>with </a:t>
            </a:r>
            <a:r>
              <a:rPr lang="en-US" sz="3600" dirty="0">
                <a:solidFill>
                  <a:srgbClr val="000000"/>
                </a:solidFill>
              </a:rPr>
              <a:t>slope </a:t>
            </a:r>
            <a:r>
              <a:rPr lang="en-US" sz="3600" dirty="0" smtClean="0">
                <a:solidFill>
                  <a:srgbClr val="000000"/>
                </a:solidFill>
              </a:rPr>
              <a:t>increase.  </a:t>
            </a:r>
            <a:r>
              <a:rPr lang="en-US" sz="3600" dirty="0">
                <a:solidFill>
                  <a:srgbClr val="000000"/>
                </a:solidFill>
              </a:rPr>
              <a:t>For lesser slope values the height </a:t>
            </a:r>
            <a:endParaRPr lang="en-US" sz="3600" dirty="0" smtClean="0">
              <a:solidFill>
                <a:srgbClr val="000000"/>
              </a:solidFill>
            </a:endParaRPr>
          </a:p>
          <a:p>
            <a:pPr>
              <a:lnSpc>
                <a:spcPct val="150000"/>
              </a:lnSpc>
            </a:pPr>
            <a:r>
              <a:rPr lang="en-US" sz="3600" dirty="0" smtClean="0">
                <a:solidFill>
                  <a:srgbClr val="000000"/>
                </a:solidFill>
              </a:rPr>
              <a:t>value </a:t>
            </a:r>
            <a:r>
              <a:rPr lang="en-US" sz="3600" dirty="0">
                <a:solidFill>
                  <a:srgbClr val="000000"/>
                </a:solidFill>
              </a:rPr>
              <a:t>is then used to split the terrain into </a:t>
            </a:r>
            <a:r>
              <a:rPr lang="en-US" sz="3600" dirty="0" smtClean="0">
                <a:solidFill>
                  <a:srgbClr val="000000"/>
                </a:solidFill>
              </a:rPr>
              <a:t>three</a:t>
            </a:r>
            <a:r>
              <a:rPr lang="en-US" sz="3600" dirty="0" smtClean="0">
                <a:solidFill>
                  <a:srgbClr val="000000"/>
                </a:solidFill>
              </a:rPr>
              <a:t> biomes of </a:t>
            </a:r>
            <a:r>
              <a:rPr lang="en-US" sz="3600" dirty="0">
                <a:solidFill>
                  <a:srgbClr val="000000"/>
                </a:solidFill>
              </a:rPr>
              <a:t>beach, meadow/jungle, and mountain.  Finally, simplex noise is used to split </a:t>
            </a:r>
            <a:endParaRPr lang="en-US" sz="3600" dirty="0" smtClean="0">
              <a:solidFill>
                <a:srgbClr val="000000"/>
              </a:solidFill>
            </a:endParaRPr>
          </a:p>
          <a:p>
            <a:pPr>
              <a:lnSpc>
                <a:spcPct val="150000"/>
              </a:lnSpc>
            </a:pPr>
            <a:r>
              <a:rPr lang="en-US" sz="3600" dirty="0" smtClean="0">
                <a:solidFill>
                  <a:srgbClr val="000000"/>
                </a:solidFill>
              </a:rPr>
              <a:t>the </a:t>
            </a:r>
            <a:r>
              <a:rPr lang="en-US" sz="3600" dirty="0">
                <a:solidFill>
                  <a:srgbClr val="000000"/>
                </a:solidFill>
              </a:rPr>
              <a:t>meadow and jungle into </a:t>
            </a:r>
            <a:r>
              <a:rPr lang="en-US" sz="3600" dirty="0" smtClean="0">
                <a:solidFill>
                  <a:srgbClr val="000000"/>
                </a:solidFill>
              </a:rPr>
              <a:t>two separate biomes.</a:t>
            </a:r>
            <a:endParaRPr dirty="0"/>
          </a:p>
        </p:txBody>
      </p:sp>
      <p:sp>
        <p:nvSpPr>
          <p:cNvPr id="63" name="CustomShape 18"/>
          <p:cNvSpPr/>
          <p:nvPr/>
        </p:nvSpPr>
        <p:spPr>
          <a:xfrm>
            <a:off x="1635840" y="21814141"/>
            <a:ext cx="12390120" cy="1095840"/>
          </a:xfrm>
          <a:prstGeom prst="rect">
            <a:avLst/>
          </a:prstGeom>
          <a:noFill/>
          <a:ln>
            <a:noFill/>
          </a:ln>
        </p:spPr>
        <p:txBody>
          <a:bodyPr lIns="90000" tIns="45000" rIns="90000" bIns="45000"/>
          <a:lstStyle/>
          <a:p>
            <a:pPr>
              <a:lnSpc>
                <a:spcPct val="100000"/>
              </a:lnSpc>
            </a:pPr>
            <a:r>
              <a:rPr lang="en-US" sz="6600" dirty="0">
                <a:solidFill>
                  <a:srgbClr val="000000"/>
                </a:solidFill>
                <a:latin typeface="Arial"/>
              </a:rPr>
              <a:t>Terrain Texturing</a:t>
            </a:r>
            <a:endParaRPr dirty="0"/>
          </a:p>
        </p:txBody>
      </p:sp>
      <p:sp>
        <p:nvSpPr>
          <p:cNvPr id="64" name="CustomShape 19"/>
          <p:cNvSpPr/>
          <p:nvPr/>
        </p:nvSpPr>
        <p:spPr>
          <a:xfrm>
            <a:off x="1635840" y="34860301"/>
            <a:ext cx="14385240" cy="6584760"/>
          </a:xfrm>
          <a:prstGeom prst="rect">
            <a:avLst/>
          </a:prstGeom>
          <a:noFill/>
          <a:ln>
            <a:noFill/>
          </a:ln>
        </p:spPr>
        <p:txBody>
          <a:bodyPr lIns="90000" tIns="45000" rIns="90000" bIns="45000"/>
          <a:lstStyle/>
          <a:p>
            <a:pPr>
              <a:lnSpc>
                <a:spcPct val="150000"/>
              </a:lnSpc>
            </a:pPr>
            <a:r>
              <a:rPr lang="en-US" sz="3600" dirty="0">
                <a:solidFill>
                  <a:srgbClr val="000000"/>
                </a:solidFill>
              </a:rPr>
              <a:t>A level of detail (LOD) system is implemented to manage both the level of graphical detail and level of interactivity of static (non-moving) objects based on their distance from the </a:t>
            </a:r>
            <a:r>
              <a:rPr lang="en-US" sz="3600" dirty="0" smtClean="0">
                <a:solidFill>
                  <a:srgbClr val="000000"/>
                </a:solidFill>
              </a:rPr>
              <a:t>player. For example: nearby  trees are physical objects with detailed models; far away trees are non physical objects with low resolution billboards.  </a:t>
            </a:r>
            <a:r>
              <a:rPr lang="en-US" sz="3600" dirty="0">
                <a:solidFill>
                  <a:srgbClr val="000000"/>
                </a:solidFill>
              </a:rPr>
              <a:t>The LOD system divides the island into evenly sized square sectors arranged in a 2-dimensional array.  All static objects are placed </a:t>
            </a:r>
            <a:r>
              <a:rPr lang="en-US" sz="3600" dirty="0" smtClean="0">
                <a:solidFill>
                  <a:srgbClr val="000000"/>
                </a:solidFill>
              </a:rPr>
              <a:t>into these </a:t>
            </a:r>
            <a:r>
              <a:rPr lang="en-US" sz="3600" dirty="0">
                <a:solidFill>
                  <a:srgbClr val="000000"/>
                </a:solidFill>
              </a:rPr>
              <a:t>sectors based on their initial </a:t>
            </a:r>
            <a:r>
              <a:rPr lang="en-US" sz="3600" dirty="0" smtClean="0">
                <a:solidFill>
                  <a:srgbClr val="000000"/>
                </a:solidFill>
              </a:rPr>
              <a:t>position in the world.  </a:t>
            </a:r>
            <a:r>
              <a:rPr lang="en-US" sz="3600" dirty="0">
                <a:solidFill>
                  <a:srgbClr val="000000"/>
                </a:solidFill>
              </a:rPr>
              <a:t>Every few frames the sectors closest to </a:t>
            </a:r>
            <a:r>
              <a:rPr lang="en-US" sz="3600" dirty="0" smtClean="0">
                <a:solidFill>
                  <a:srgbClr val="000000"/>
                </a:solidFill>
              </a:rPr>
              <a:t>the player recalculate and apply the LOD of all of the static objects contained within them.</a:t>
            </a:r>
            <a:endParaRPr dirty="0"/>
          </a:p>
        </p:txBody>
      </p:sp>
      <p:sp>
        <p:nvSpPr>
          <p:cNvPr id="65" name="CustomShape 20"/>
          <p:cNvSpPr/>
          <p:nvPr/>
        </p:nvSpPr>
        <p:spPr>
          <a:xfrm>
            <a:off x="1737720" y="29506071"/>
            <a:ext cx="12390120" cy="1095840"/>
          </a:xfrm>
          <a:prstGeom prst="rect">
            <a:avLst/>
          </a:prstGeom>
          <a:noFill/>
          <a:ln>
            <a:noFill/>
          </a:ln>
        </p:spPr>
        <p:txBody>
          <a:bodyPr lIns="90000" tIns="45000" rIns="90000" bIns="45000"/>
          <a:lstStyle/>
          <a:p>
            <a:pPr>
              <a:lnSpc>
                <a:spcPct val="100000"/>
              </a:lnSpc>
            </a:pPr>
            <a:r>
              <a:rPr lang="en-US" sz="6600" dirty="0">
                <a:solidFill>
                  <a:srgbClr val="000000"/>
                </a:solidFill>
                <a:latin typeface="Arial"/>
              </a:rPr>
              <a:t>Custom LOD System</a:t>
            </a:r>
            <a:endParaRPr dirty="0"/>
          </a:p>
        </p:txBody>
      </p:sp>
      <p:pic>
        <p:nvPicPr>
          <p:cNvPr id="66" name="Picture 22"/>
          <p:cNvPicPr/>
          <p:nvPr/>
        </p:nvPicPr>
        <p:blipFill>
          <a:blip r:embed="rId6"/>
          <a:stretch>
            <a:fillRect/>
          </a:stretch>
        </p:blipFill>
        <p:spPr>
          <a:xfrm>
            <a:off x="9217070" y="31041543"/>
            <a:ext cx="5548680" cy="33794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7" name="Picture 23"/>
          <p:cNvPicPr/>
          <p:nvPr/>
        </p:nvPicPr>
        <p:blipFill>
          <a:blip r:embed="rId7"/>
          <a:stretch>
            <a:fillRect/>
          </a:stretch>
        </p:blipFill>
        <p:spPr>
          <a:xfrm>
            <a:off x="2218680" y="31041543"/>
            <a:ext cx="5496120" cy="33794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8" name="CustomShape 21"/>
          <p:cNvSpPr/>
          <p:nvPr/>
        </p:nvSpPr>
        <p:spPr>
          <a:xfrm>
            <a:off x="23088600" y="26538541"/>
            <a:ext cx="11037960" cy="1095840"/>
          </a:xfrm>
          <a:prstGeom prst="rect">
            <a:avLst/>
          </a:prstGeom>
          <a:noFill/>
          <a:ln>
            <a:noFill/>
          </a:ln>
        </p:spPr>
        <p:txBody>
          <a:bodyPr lIns="90000" tIns="45000" rIns="90000" bIns="45000"/>
          <a:lstStyle/>
          <a:p>
            <a:pPr>
              <a:lnSpc>
                <a:spcPct val="100000"/>
              </a:lnSpc>
            </a:pPr>
            <a:r>
              <a:rPr lang="en-US" sz="6600" dirty="0">
                <a:solidFill>
                  <a:srgbClr val="000000"/>
                </a:solidFill>
                <a:latin typeface="Arial"/>
              </a:rPr>
              <a:t>Flocking AI</a:t>
            </a:r>
            <a:endParaRPr dirty="0"/>
          </a:p>
        </p:txBody>
      </p:sp>
      <p:sp>
        <p:nvSpPr>
          <p:cNvPr id="69" name="CustomShape 22"/>
          <p:cNvSpPr/>
          <p:nvPr/>
        </p:nvSpPr>
        <p:spPr>
          <a:xfrm rot="600">
            <a:off x="20497755" y="27758159"/>
            <a:ext cx="15834124" cy="5027400"/>
          </a:xfrm>
          <a:prstGeom prst="rect">
            <a:avLst/>
          </a:prstGeom>
          <a:noFill/>
          <a:ln>
            <a:noFill/>
          </a:ln>
        </p:spPr>
        <p:txBody>
          <a:bodyPr lIns="90000" tIns="45000" rIns="90000" bIns="45000"/>
          <a:lstStyle/>
          <a:p>
            <a:pPr>
              <a:lnSpc>
                <a:spcPct val="150000"/>
              </a:lnSpc>
            </a:pPr>
            <a:r>
              <a:rPr lang="en-US" sz="3600" dirty="0" smtClean="0">
                <a:solidFill>
                  <a:srgbClr val="000000"/>
                </a:solidFill>
              </a:rPr>
              <a:t>             While </a:t>
            </a:r>
            <a:r>
              <a:rPr lang="en-US" sz="3600" dirty="0">
                <a:solidFill>
                  <a:srgbClr val="000000"/>
                </a:solidFill>
              </a:rPr>
              <a:t>dinosaurs are typically found near others of their kind, they </a:t>
            </a:r>
            <a:endParaRPr lang="en-US" sz="3600" dirty="0" smtClean="0">
              <a:solidFill>
                <a:srgbClr val="000000"/>
              </a:solidFill>
            </a:endParaRPr>
          </a:p>
          <a:p>
            <a:pPr>
              <a:lnSpc>
                <a:spcPct val="150000"/>
              </a:lnSpc>
            </a:pPr>
            <a:r>
              <a:rPr lang="en-US" sz="3600" dirty="0">
                <a:solidFill>
                  <a:srgbClr val="000000"/>
                </a:solidFill>
              </a:rPr>
              <a:t> </a:t>
            </a:r>
            <a:r>
              <a:rPr lang="en-US" sz="3600" dirty="0" smtClean="0">
                <a:solidFill>
                  <a:srgbClr val="000000"/>
                </a:solidFill>
              </a:rPr>
              <a:t>           usually </a:t>
            </a:r>
            <a:r>
              <a:rPr lang="en-US" sz="3600" dirty="0">
                <a:solidFill>
                  <a:srgbClr val="000000"/>
                </a:solidFill>
              </a:rPr>
              <a:t>act independently of one another. However, some packs </a:t>
            </a:r>
            <a:endParaRPr lang="en-US" sz="3600" dirty="0" smtClean="0">
              <a:solidFill>
                <a:srgbClr val="000000"/>
              </a:solidFill>
            </a:endParaRPr>
          </a:p>
          <a:p>
            <a:pPr>
              <a:lnSpc>
                <a:spcPct val="150000"/>
              </a:lnSpc>
            </a:pPr>
            <a:r>
              <a:rPr lang="en-US" sz="3600" dirty="0">
                <a:solidFill>
                  <a:srgbClr val="000000"/>
                </a:solidFill>
              </a:rPr>
              <a:t> </a:t>
            </a:r>
            <a:r>
              <a:rPr lang="en-US" sz="3600" dirty="0" smtClean="0">
                <a:solidFill>
                  <a:srgbClr val="000000"/>
                </a:solidFill>
              </a:rPr>
              <a:t>             contain </a:t>
            </a:r>
            <a:r>
              <a:rPr lang="en-US" sz="3600" dirty="0">
                <a:solidFill>
                  <a:srgbClr val="000000"/>
                </a:solidFill>
              </a:rPr>
              <a:t>flocks of dinosaurs. Dinosaurs in a flock work together, and </a:t>
            </a:r>
            <a:endParaRPr lang="en-US" sz="3600" dirty="0" smtClean="0">
              <a:solidFill>
                <a:srgbClr val="000000"/>
              </a:solidFill>
            </a:endParaRPr>
          </a:p>
          <a:p>
            <a:pPr>
              <a:lnSpc>
                <a:spcPct val="150000"/>
              </a:lnSpc>
            </a:pPr>
            <a:r>
              <a:rPr lang="en-US" sz="3600" dirty="0">
                <a:solidFill>
                  <a:srgbClr val="000000"/>
                </a:solidFill>
              </a:rPr>
              <a:t> </a:t>
            </a:r>
            <a:r>
              <a:rPr lang="en-US" sz="3600" dirty="0" smtClean="0">
                <a:solidFill>
                  <a:srgbClr val="000000"/>
                </a:solidFill>
              </a:rPr>
              <a:t>      alerting </a:t>
            </a:r>
            <a:r>
              <a:rPr lang="en-US" sz="3600" dirty="0">
                <a:solidFill>
                  <a:srgbClr val="000000"/>
                </a:solidFill>
              </a:rPr>
              <a:t>one of them means alerting all of the other flock members. </a:t>
            </a:r>
            <a:r>
              <a:rPr lang="en-US" sz="3600" dirty="0" smtClean="0">
                <a:solidFill>
                  <a:srgbClr val="000000"/>
                </a:solidFill>
              </a:rPr>
              <a:t> To accomplish this behavior, we implemented a modified “</a:t>
            </a:r>
            <a:r>
              <a:rPr lang="en-US" sz="3600" dirty="0" err="1" smtClean="0">
                <a:solidFill>
                  <a:srgbClr val="000000"/>
                </a:solidFill>
              </a:rPr>
              <a:t>Boids</a:t>
            </a:r>
            <a:r>
              <a:rPr lang="en-US" sz="3600" dirty="0" smtClean="0">
                <a:solidFill>
                  <a:srgbClr val="000000"/>
                </a:solidFill>
              </a:rPr>
              <a:t>” flocking algorithm,  Dinosaurs in flocks are incredibly dangerous, so </a:t>
            </a:r>
            <a:r>
              <a:rPr lang="en-US" sz="3600" dirty="0">
                <a:solidFill>
                  <a:srgbClr val="000000"/>
                </a:solidFill>
              </a:rPr>
              <a:t>be wary!</a:t>
            </a:r>
            <a:endParaRPr dirty="0"/>
          </a:p>
        </p:txBody>
      </p:sp>
      <p:pic>
        <p:nvPicPr>
          <p:cNvPr id="1026" name="Picture 2" descr="https://s3.amazonaws.com/media-p.slid.es/uploads/getaway/images/275533/trex.png"/>
          <p:cNvPicPr>
            <a:picLocks noChangeAspect="1" noChangeArrowheads="1"/>
          </p:cNvPicPr>
          <p:nvPr/>
        </p:nvPicPr>
        <p:blipFill rotWithShape="1">
          <a:blip r:embed="rId8">
            <a:extLst>
              <a:ext uri="{28A0092B-C50C-407E-A947-70E740481C1C}">
                <a14:useLocalDpi xmlns:a14="http://schemas.microsoft.com/office/drawing/2010/main" val="0"/>
              </a:ext>
            </a:extLst>
          </a:blip>
          <a:srcRect l="21732" r="44574"/>
          <a:stretch/>
        </p:blipFill>
        <p:spPr bwMode="auto">
          <a:xfrm>
            <a:off x="30556200" y="11854141"/>
            <a:ext cx="6218827" cy="9655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2" name="Picture 1"/>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714800" y="17851741"/>
            <a:ext cx="8264835" cy="5237465"/>
          </a:xfrm>
          <a:prstGeom prst="rect">
            <a:avLst/>
          </a:prstGeom>
        </p:spPr>
      </p:pic>
      <p:pic>
        <p:nvPicPr>
          <p:cNvPr id="33" name="Picture 2"/>
          <p:cNvPicPr/>
          <p:nvPr/>
        </p:nvPicPr>
        <p:blipFill>
          <a:blip r:embed="rId10"/>
          <a:stretch>
            <a:fillRect/>
          </a:stretch>
        </p:blipFill>
        <p:spPr>
          <a:xfrm>
            <a:off x="13040099" y="2135260"/>
            <a:ext cx="12833281" cy="44737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CustomShape 1"/>
          <p:cNvSpPr/>
          <p:nvPr/>
        </p:nvSpPr>
        <p:spPr>
          <a:xfrm>
            <a:off x="23599320" y="21963540"/>
            <a:ext cx="13627620" cy="10252620"/>
          </a:xfrm>
          <a:prstGeom prst="rect">
            <a:avLst/>
          </a:prstGeom>
          <a:solidFill>
            <a:srgbClr val="D9D9D9">
              <a:alpha val="38000"/>
            </a:srgbClr>
          </a:solidFill>
          <a:ln w="9360">
            <a:solidFill>
              <a:schemeClr val="tx1">
                <a:alpha val="37000"/>
              </a:schemeClr>
            </a:solidFill>
            <a:round/>
          </a:ln>
        </p:spPr>
        <p:txBody>
          <a:bodyPr/>
          <a:lstStyle/>
          <a:p>
            <a:endParaRPr lang="en-US" dirty="0"/>
          </a:p>
        </p:txBody>
      </p:sp>
      <p:sp>
        <p:nvSpPr>
          <p:cNvPr id="70" name="CustomShape 1"/>
          <p:cNvSpPr/>
          <p:nvPr/>
        </p:nvSpPr>
        <p:spPr>
          <a:xfrm>
            <a:off x="29378610" y="34571220"/>
            <a:ext cx="6762150" cy="6945780"/>
          </a:xfrm>
          <a:prstGeom prst="rect">
            <a:avLst/>
          </a:prstGeom>
          <a:solidFill>
            <a:srgbClr val="D9D9D9">
              <a:alpha val="38000"/>
            </a:srgbClr>
          </a:solidFill>
          <a:ln w="9360">
            <a:solidFill>
              <a:schemeClr val="tx1">
                <a:alpha val="37000"/>
              </a:schemeClr>
            </a:solidFill>
            <a:round/>
          </a:ln>
        </p:spPr>
        <p:txBody>
          <a:bodyPr/>
          <a:lstStyle/>
          <a:p>
            <a:endParaRPr lang="en-US" dirty="0"/>
          </a:p>
        </p:txBody>
      </p:sp>
      <p:sp>
        <p:nvSpPr>
          <p:cNvPr id="73" name="CustomShape 4"/>
          <p:cNvSpPr/>
          <p:nvPr/>
        </p:nvSpPr>
        <p:spPr>
          <a:xfrm>
            <a:off x="37433160" y="9205560"/>
            <a:ext cx="183960" cy="1188000"/>
          </a:xfrm>
          <a:prstGeom prst="rect">
            <a:avLst/>
          </a:prstGeom>
          <a:noFill/>
          <a:ln>
            <a:noFill/>
          </a:ln>
        </p:spPr>
        <p:txBody>
          <a:bodyPr wrap="none" anchor="ctr"/>
          <a:lstStyle/>
          <a:p>
            <a:pPr>
              <a:lnSpc>
                <a:spcPct val="100000"/>
              </a:lnSpc>
            </a:pPr>
            <a:r>
              <a:rPr lang="en-US">
                <a:solidFill>
                  <a:srgbClr val="000000"/>
                </a:solidFill>
                <a:latin typeface="Arial"/>
              </a:rPr>
              <a:t>
</a:t>
            </a:r>
            <a:endParaRPr/>
          </a:p>
          <a:p>
            <a:pPr>
              <a:lnSpc>
                <a:spcPct val="100000"/>
              </a:lnSpc>
            </a:pPr>
            <a:r>
              <a:rPr lang="en-US">
                <a:solidFill>
                  <a:srgbClr val="000000"/>
                </a:solidFill>
                <a:latin typeface="Arial"/>
              </a:rPr>
              <a:t>
</a:t>
            </a:r>
            <a:endParaRPr/>
          </a:p>
        </p:txBody>
      </p:sp>
      <p:pic>
        <p:nvPicPr>
          <p:cNvPr id="74" name="Picture 29"/>
          <p:cNvPicPr/>
          <p:nvPr/>
        </p:nvPicPr>
        <p:blipFill>
          <a:blip r:embed="rId3"/>
          <a:stretch>
            <a:fillRect/>
          </a:stretch>
        </p:blipFill>
        <p:spPr>
          <a:xfrm>
            <a:off x="155520" y="-136440"/>
            <a:ext cx="9000" cy="9000"/>
          </a:xfrm>
          <a:prstGeom prst="rect">
            <a:avLst/>
          </a:prstGeom>
          <a:ln>
            <a:noFill/>
          </a:ln>
        </p:spPr>
      </p:pic>
      <p:sp>
        <p:nvSpPr>
          <p:cNvPr id="75" name="CustomShape 5"/>
          <p:cNvSpPr/>
          <p:nvPr/>
        </p:nvSpPr>
        <p:spPr>
          <a:xfrm>
            <a:off x="9207720" y="6045840"/>
            <a:ext cx="20701440" cy="1187640"/>
          </a:xfrm>
          <a:prstGeom prst="rect">
            <a:avLst/>
          </a:prstGeom>
          <a:noFill/>
          <a:ln w="9360">
            <a:noFill/>
          </a:ln>
        </p:spPr>
        <p:txBody>
          <a:bodyPr lIns="90000" tIns="45000" rIns="90000" bIns="45000"/>
          <a:lstStyle/>
          <a:p>
            <a:pPr algn="ctr">
              <a:lnSpc>
                <a:spcPct val="100000"/>
              </a:lnSpc>
            </a:pPr>
            <a:r>
              <a:rPr lang="en-US" sz="7200" b="1">
                <a:solidFill>
                  <a:srgbClr val="404040"/>
                </a:solidFill>
                <a:latin typeface="Khmer UI"/>
              </a:rPr>
              <a:t>GAMEPLAY POSTER</a:t>
            </a:r>
            <a:endParaRPr/>
          </a:p>
        </p:txBody>
      </p:sp>
      <p:sp>
        <p:nvSpPr>
          <p:cNvPr id="76" name="CustomShape 6"/>
          <p:cNvSpPr/>
          <p:nvPr/>
        </p:nvSpPr>
        <p:spPr>
          <a:xfrm>
            <a:off x="18234000" y="7878600"/>
            <a:ext cx="18922320" cy="1766520"/>
          </a:xfrm>
          <a:prstGeom prst="rect">
            <a:avLst/>
          </a:prstGeom>
          <a:noFill/>
          <a:ln w="9360">
            <a:noFill/>
          </a:ln>
        </p:spPr>
        <p:txBody>
          <a:bodyPr lIns="90000" tIns="45000" rIns="90000" bIns="45000"/>
          <a:lstStyle/>
          <a:p>
            <a:pPr algn="r">
              <a:lnSpc>
                <a:spcPct val="100000"/>
              </a:lnSpc>
            </a:pPr>
            <a:r>
              <a:rPr lang="en-US" sz="5500">
                <a:solidFill>
                  <a:srgbClr val="000000"/>
                </a:solidFill>
                <a:latin typeface="Calibri"/>
              </a:rPr>
              <a:t>Quentin Bloomfield, Keegan Donnelly, Jacob Grealy, Zach Knickerbocker, Nate Niederkorn, Sean Peck </a:t>
            </a:r>
            <a:endParaRPr/>
          </a:p>
        </p:txBody>
      </p:sp>
      <p:sp>
        <p:nvSpPr>
          <p:cNvPr id="77" name="CustomShape 7"/>
          <p:cNvSpPr/>
          <p:nvPr/>
        </p:nvSpPr>
        <p:spPr>
          <a:xfrm>
            <a:off x="1635840" y="7908840"/>
            <a:ext cx="15230160" cy="1766520"/>
          </a:xfrm>
          <a:prstGeom prst="rect">
            <a:avLst/>
          </a:prstGeom>
          <a:noFill/>
          <a:ln w="9360">
            <a:noFill/>
          </a:ln>
        </p:spPr>
        <p:txBody>
          <a:bodyPr lIns="90000" tIns="45000" rIns="90000" bIns="45000"/>
          <a:lstStyle/>
          <a:p>
            <a:pPr>
              <a:lnSpc>
                <a:spcPct val="100000"/>
              </a:lnSpc>
            </a:pPr>
            <a:r>
              <a:rPr lang="en-US" sz="5500" dirty="0">
                <a:solidFill>
                  <a:srgbClr val="000000"/>
                </a:solidFill>
                <a:latin typeface="Calibri"/>
              </a:rPr>
              <a:t>Department of Computer Science and Engineering</a:t>
            </a:r>
            <a:endParaRPr dirty="0"/>
          </a:p>
          <a:p>
            <a:pPr>
              <a:lnSpc>
                <a:spcPct val="100000"/>
              </a:lnSpc>
            </a:pPr>
            <a:r>
              <a:rPr lang="en-US" sz="5500" dirty="0">
                <a:solidFill>
                  <a:srgbClr val="000000"/>
                </a:solidFill>
                <a:latin typeface="Calibri"/>
              </a:rPr>
              <a:t>The Ohio State University</a:t>
            </a:r>
            <a:endParaRPr dirty="0"/>
          </a:p>
        </p:txBody>
      </p:sp>
      <p:pic>
        <p:nvPicPr>
          <p:cNvPr id="78" name="Picture 2"/>
          <p:cNvPicPr/>
          <p:nvPr/>
        </p:nvPicPr>
        <p:blipFill>
          <a:blip r:embed="rId4"/>
          <a:stretch>
            <a:fillRect/>
          </a:stretch>
        </p:blipFill>
        <p:spPr>
          <a:xfrm>
            <a:off x="13040099" y="2135260"/>
            <a:ext cx="12833281" cy="4473720"/>
          </a:xfrm>
          <a:prstGeom prst="rect">
            <a:avLst/>
          </a:prstGeom>
          <a:ln>
            <a:noFill/>
          </a:ln>
        </p:spPr>
      </p:pic>
      <p:pic>
        <p:nvPicPr>
          <p:cNvPr id="79" name="Picture 3"/>
          <p:cNvPicPr/>
          <p:nvPr/>
        </p:nvPicPr>
        <p:blipFill>
          <a:blip r:embed="rId5"/>
          <a:stretch>
            <a:fillRect/>
          </a:stretch>
        </p:blipFill>
        <p:spPr>
          <a:xfrm>
            <a:off x="31848480" y="2433600"/>
            <a:ext cx="3854160" cy="3374640"/>
          </a:xfrm>
          <a:prstGeom prst="rect">
            <a:avLst/>
          </a:prstGeom>
          <a:ln>
            <a:noFill/>
          </a:ln>
        </p:spPr>
      </p:pic>
      <p:pic>
        <p:nvPicPr>
          <p:cNvPr id="80" name="Picture 4"/>
          <p:cNvPicPr/>
          <p:nvPr/>
        </p:nvPicPr>
        <p:blipFill>
          <a:blip r:embed="rId6"/>
          <a:stretch>
            <a:fillRect/>
          </a:stretch>
        </p:blipFill>
        <p:spPr>
          <a:xfrm>
            <a:off x="3200400" y="2616120"/>
            <a:ext cx="4514400" cy="3009600"/>
          </a:xfrm>
          <a:prstGeom prst="rect">
            <a:avLst/>
          </a:prstGeom>
          <a:ln>
            <a:noFill/>
          </a:ln>
        </p:spPr>
      </p:pic>
      <p:sp>
        <p:nvSpPr>
          <p:cNvPr id="81" name="Line 8"/>
          <p:cNvSpPr/>
          <p:nvPr/>
        </p:nvSpPr>
        <p:spPr>
          <a:xfrm>
            <a:off x="1451880" y="10315440"/>
            <a:ext cx="36009720" cy="0"/>
          </a:xfrm>
          <a:prstGeom prst="line">
            <a:avLst/>
          </a:prstGeom>
          <a:ln w="6480">
            <a:solidFill>
              <a:srgbClr val="595959"/>
            </a:solidFill>
            <a:round/>
          </a:ln>
        </p:spPr>
      </p:sp>
      <p:pic>
        <p:nvPicPr>
          <p:cNvPr id="82" name="Picture 2"/>
          <p:cNvPicPr/>
          <p:nvPr/>
        </p:nvPicPr>
        <p:blipFill>
          <a:blip r:embed="rId7"/>
          <a:srcRect l="5590" r="2319"/>
          <a:stretch>
            <a:fillRect/>
          </a:stretch>
        </p:blipFill>
        <p:spPr>
          <a:xfrm>
            <a:off x="1451880" y="11781000"/>
            <a:ext cx="12987720" cy="66020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3" name="CustomShape 9"/>
          <p:cNvSpPr/>
          <p:nvPr/>
        </p:nvSpPr>
        <p:spPr>
          <a:xfrm>
            <a:off x="29044020" y="33383580"/>
            <a:ext cx="7541580" cy="1187640"/>
          </a:xfrm>
          <a:prstGeom prst="rect">
            <a:avLst/>
          </a:prstGeom>
          <a:noFill/>
          <a:ln>
            <a:noFill/>
          </a:ln>
        </p:spPr>
        <p:txBody>
          <a:bodyPr lIns="90000" tIns="45000" rIns="90000" bIns="45000"/>
          <a:lstStyle/>
          <a:p>
            <a:pPr algn="ctr">
              <a:lnSpc>
                <a:spcPct val="100000"/>
              </a:lnSpc>
            </a:pPr>
            <a:r>
              <a:rPr lang="en-US" sz="7200" dirty="0" smtClean="0">
                <a:solidFill>
                  <a:srgbClr val="000000"/>
                </a:solidFill>
                <a:latin typeface="Arial"/>
              </a:rPr>
              <a:t>Your Goal</a:t>
            </a:r>
            <a:endParaRPr dirty="0"/>
          </a:p>
        </p:txBody>
      </p:sp>
      <p:sp>
        <p:nvSpPr>
          <p:cNvPr id="84" name="CustomShape 10"/>
          <p:cNvSpPr/>
          <p:nvPr/>
        </p:nvSpPr>
        <p:spPr>
          <a:xfrm>
            <a:off x="15346440" y="13411200"/>
            <a:ext cx="12446880" cy="420516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The setting for the game is a survival scenario.  You've </a:t>
            </a:r>
            <a:r>
              <a:rPr lang="en-US" sz="3600" dirty="0">
                <a:solidFill>
                  <a:srgbClr val="000000"/>
                </a:solidFill>
                <a:latin typeface="Arial"/>
              </a:rPr>
              <a:t>awoken on an island following a plane crash, and find yourself stranded with little resources in a dinosaur inhabited paradise. Weather the harsh conditions, collect and craft the survival tools you need, and ultimately attempt escape from the island. As quick as you can muster </a:t>
            </a:r>
            <a:r>
              <a:rPr lang="en-US" sz="3600" dirty="0" smtClean="0">
                <a:solidFill>
                  <a:srgbClr val="000000"/>
                </a:solidFill>
                <a:latin typeface="Arial"/>
              </a:rPr>
              <a:t>– “Get Away”!</a:t>
            </a:r>
            <a:endParaRPr dirty="0"/>
          </a:p>
        </p:txBody>
      </p:sp>
      <p:pic>
        <p:nvPicPr>
          <p:cNvPr id="95" name="Picture 2"/>
          <p:cNvPicPr/>
          <p:nvPr/>
        </p:nvPicPr>
        <p:blipFill>
          <a:blip r:embed="rId8"/>
          <a:stretch>
            <a:fillRect/>
          </a:stretch>
        </p:blipFill>
        <p:spPr>
          <a:xfrm>
            <a:off x="24056520" y="22551960"/>
            <a:ext cx="1891800" cy="1891800"/>
          </a:xfrm>
          <a:prstGeom prst="rect">
            <a:avLst/>
          </a:prstGeom>
          <a:ln>
            <a:noFill/>
          </a:ln>
        </p:spPr>
      </p:pic>
      <p:pic>
        <p:nvPicPr>
          <p:cNvPr id="96" name="Picture 3"/>
          <p:cNvPicPr/>
          <p:nvPr/>
        </p:nvPicPr>
        <p:blipFill>
          <a:blip r:embed="rId9"/>
          <a:stretch>
            <a:fillRect/>
          </a:stretch>
        </p:blipFill>
        <p:spPr>
          <a:xfrm>
            <a:off x="24056520" y="24990360"/>
            <a:ext cx="1891800" cy="1891800"/>
          </a:xfrm>
          <a:prstGeom prst="rect">
            <a:avLst/>
          </a:prstGeom>
          <a:ln>
            <a:noFill/>
          </a:ln>
        </p:spPr>
      </p:pic>
      <p:pic>
        <p:nvPicPr>
          <p:cNvPr id="97" name="Picture 4"/>
          <p:cNvPicPr/>
          <p:nvPr/>
        </p:nvPicPr>
        <p:blipFill>
          <a:blip r:embed="rId10"/>
          <a:stretch>
            <a:fillRect/>
          </a:stretch>
        </p:blipFill>
        <p:spPr>
          <a:xfrm>
            <a:off x="24056520" y="29867160"/>
            <a:ext cx="1891800" cy="1891800"/>
          </a:xfrm>
          <a:prstGeom prst="rect">
            <a:avLst/>
          </a:prstGeom>
          <a:ln>
            <a:noFill/>
          </a:ln>
        </p:spPr>
      </p:pic>
      <p:pic>
        <p:nvPicPr>
          <p:cNvPr id="98" name="Picture 5"/>
          <p:cNvPicPr/>
          <p:nvPr/>
        </p:nvPicPr>
        <p:blipFill>
          <a:blip r:embed="rId11"/>
          <a:stretch>
            <a:fillRect/>
          </a:stretch>
        </p:blipFill>
        <p:spPr>
          <a:xfrm>
            <a:off x="24056520" y="27428760"/>
            <a:ext cx="1891800" cy="1891800"/>
          </a:xfrm>
          <a:prstGeom prst="rect">
            <a:avLst/>
          </a:prstGeom>
          <a:ln>
            <a:noFill/>
          </a:ln>
        </p:spPr>
      </p:pic>
      <p:sp>
        <p:nvSpPr>
          <p:cNvPr id="99" name="CustomShape 17"/>
          <p:cNvSpPr/>
          <p:nvPr/>
        </p:nvSpPr>
        <p:spPr>
          <a:xfrm>
            <a:off x="26349720" y="22462560"/>
            <a:ext cx="5479200" cy="1004760"/>
          </a:xfrm>
          <a:prstGeom prst="rect">
            <a:avLst/>
          </a:prstGeom>
          <a:noFill/>
          <a:ln>
            <a:noFill/>
          </a:ln>
        </p:spPr>
        <p:txBody>
          <a:bodyPr lIns="90000" tIns="45000" rIns="90000" bIns="45000"/>
          <a:lstStyle/>
          <a:p>
            <a:pPr>
              <a:lnSpc>
                <a:spcPct val="100000"/>
              </a:lnSpc>
            </a:pPr>
            <a:r>
              <a:rPr lang="en-US" sz="7200" b="1" dirty="0">
                <a:solidFill>
                  <a:srgbClr val="000000"/>
                </a:solidFill>
                <a:latin typeface="Arial"/>
              </a:rPr>
              <a:t>Ax</a:t>
            </a:r>
            <a:endParaRPr sz="7200" b="1" dirty="0"/>
          </a:p>
        </p:txBody>
      </p:sp>
      <p:sp>
        <p:nvSpPr>
          <p:cNvPr id="100" name="CustomShape 18"/>
          <p:cNvSpPr/>
          <p:nvPr/>
        </p:nvSpPr>
        <p:spPr>
          <a:xfrm>
            <a:off x="26266320" y="24963000"/>
            <a:ext cx="5479200" cy="1004760"/>
          </a:xfrm>
          <a:prstGeom prst="rect">
            <a:avLst/>
          </a:prstGeom>
          <a:noFill/>
          <a:ln>
            <a:noFill/>
          </a:ln>
        </p:spPr>
        <p:txBody>
          <a:bodyPr lIns="90000" tIns="45000" rIns="90000" bIns="45000"/>
          <a:lstStyle/>
          <a:p>
            <a:pPr>
              <a:lnSpc>
                <a:spcPct val="100000"/>
              </a:lnSpc>
            </a:pPr>
            <a:r>
              <a:rPr lang="en-US" sz="6600" b="1" dirty="0">
                <a:solidFill>
                  <a:srgbClr val="000000"/>
                </a:solidFill>
                <a:latin typeface="Arial"/>
              </a:rPr>
              <a:t>Spear</a:t>
            </a:r>
            <a:endParaRPr sz="6600" b="1" dirty="0"/>
          </a:p>
        </p:txBody>
      </p:sp>
      <p:sp>
        <p:nvSpPr>
          <p:cNvPr id="101" name="CustomShape 19"/>
          <p:cNvSpPr/>
          <p:nvPr/>
        </p:nvSpPr>
        <p:spPr>
          <a:xfrm>
            <a:off x="26266320" y="27401400"/>
            <a:ext cx="5479200" cy="1004760"/>
          </a:xfrm>
          <a:prstGeom prst="rect">
            <a:avLst/>
          </a:prstGeom>
          <a:noFill/>
          <a:ln>
            <a:noFill/>
          </a:ln>
        </p:spPr>
        <p:txBody>
          <a:bodyPr lIns="90000" tIns="45000" rIns="90000" bIns="45000"/>
          <a:lstStyle/>
          <a:p>
            <a:pPr>
              <a:lnSpc>
                <a:spcPct val="100000"/>
              </a:lnSpc>
            </a:pPr>
            <a:r>
              <a:rPr lang="en-US" sz="6600" b="1" dirty="0">
                <a:solidFill>
                  <a:srgbClr val="000000"/>
                </a:solidFill>
                <a:latin typeface="Arial"/>
              </a:rPr>
              <a:t>Bow &amp; Arrow</a:t>
            </a:r>
            <a:endParaRPr sz="6600" b="1" dirty="0"/>
          </a:p>
        </p:txBody>
      </p:sp>
      <p:sp>
        <p:nvSpPr>
          <p:cNvPr id="102" name="CustomShape 20"/>
          <p:cNvSpPr/>
          <p:nvPr/>
        </p:nvSpPr>
        <p:spPr>
          <a:xfrm>
            <a:off x="26190120" y="29853960"/>
            <a:ext cx="5479200" cy="1004760"/>
          </a:xfrm>
          <a:prstGeom prst="rect">
            <a:avLst/>
          </a:prstGeom>
          <a:noFill/>
          <a:ln>
            <a:noFill/>
          </a:ln>
        </p:spPr>
        <p:txBody>
          <a:bodyPr lIns="90000" tIns="45000" rIns="90000" bIns="45000"/>
          <a:lstStyle/>
          <a:p>
            <a:pPr>
              <a:lnSpc>
                <a:spcPct val="100000"/>
              </a:lnSpc>
            </a:pPr>
            <a:r>
              <a:rPr lang="en-US" sz="6600" b="1" dirty="0">
                <a:solidFill>
                  <a:srgbClr val="000000"/>
                </a:solidFill>
                <a:latin typeface="Arial"/>
              </a:rPr>
              <a:t>Torch</a:t>
            </a:r>
            <a:endParaRPr sz="6600" b="1" dirty="0"/>
          </a:p>
        </p:txBody>
      </p:sp>
      <p:pic>
        <p:nvPicPr>
          <p:cNvPr id="104" name="Picture 7"/>
          <p:cNvPicPr/>
          <p:nvPr/>
        </p:nvPicPr>
        <p:blipFill>
          <a:blip r:embed="rId12"/>
          <a:stretch>
            <a:fillRect/>
          </a:stretch>
        </p:blipFill>
        <p:spPr>
          <a:xfrm>
            <a:off x="31556400" y="35139420"/>
            <a:ext cx="2526840" cy="2526840"/>
          </a:xfrm>
          <a:prstGeom prst="rect">
            <a:avLst/>
          </a:prstGeom>
          <a:ln>
            <a:noFill/>
          </a:ln>
        </p:spPr>
      </p:pic>
      <p:sp>
        <p:nvSpPr>
          <p:cNvPr id="105" name="CustomShape 22"/>
          <p:cNvSpPr/>
          <p:nvPr/>
        </p:nvSpPr>
        <p:spPr>
          <a:xfrm>
            <a:off x="29747280" y="38263620"/>
            <a:ext cx="6076320" cy="2040000"/>
          </a:xfrm>
          <a:prstGeom prst="rect">
            <a:avLst/>
          </a:prstGeom>
          <a:noFill/>
          <a:ln>
            <a:noFill/>
          </a:ln>
        </p:spPr>
        <p:txBody>
          <a:bodyPr lIns="90000" tIns="45000" rIns="90000" bIns="45000"/>
          <a:lstStyle/>
          <a:p>
            <a:pPr algn="ctr">
              <a:lnSpc>
                <a:spcPct val="100000"/>
              </a:lnSpc>
            </a:pPr>
            <a:r>
              <a:rPr lang="en-US" sz="6000" dirty="0">
                <a:solidFill>
                  <a:srgbClr val="000000"/>
                </a:solidFill>
                <a:latin typeface="Arial"/>
              </a:rPr>
              <a:t>Build the raft to escape the island!</a:t>
            </a:r>
            <a:endParaRPr sz="1600" dirty="0"/>
          </a:p>
        </p:txBody>
      </p:sp>
      <p:pic>
        <p:nvPicPr>
          <p:cNvPr id="106" name="Picture 2"/>
          <p:cNvPicPr/>
          <p:nvPr/>
        </p:nvPicPr>
        <p:blipFill rotWithShape="1">
          <a:blip r:embed="rId13"/>
          <a:srcRect b="43295"/>
          <a:stretch/>
        </p:blipFill>
        <p:spPr>
          <a:xfrm>
            <a:off x="14778000" y="35139420"/>
            <a:ext cx="13671660" cy="7029384"/>
          </a:xfrm>
          <a:prstGeom prst="rect">
            <a:avLst/>
          </a:prstGeom>
          <a:ln>
            <a:noFill/>
          </a:ln>
        </p:spPr>
      </p:pic>
      <p:pic>
        <p:nvPicPr>
          <p:cNvPr id="39" name="Picture 2"/>
          <p:cNvPicPr/>
          <p:nvPr/>
        </p:nvPicPr>
        <p:blipFill rotWithShape="1">
          <a:blip r:embed="rId13"/>
          <a:srcRect t="56708"/>
          <a:stretch/>
        </p:blipFill>
        <p:spPr>
          <a:xfrm>
            <a:off x="-685800" y="36248505"/>
            <a:ext cx="15463800" cy="6070229"/>
          </a:xfrm>
          <a:prstGeom prst="rect">
            <a:avLst/>
          </a:prstGeom>
          <a:ln>
            <a:noFill/>
          </a:ln>
        </p:spPr>
      </p:pic>
      <p:sp>
        <p:nvSpPr>
          <p:cNvPr id="40" name="CustomShape 9"/>
          <p:cNvSpPr/>
          <p:nvPr/>
        </p:nvSpPr>
        <p:spPr>
          <a:xfrm>
            <a:off x="1371600" y="34366200"/>
            <a:ext cx="13990320" cy="1187640"/>
          </a:xfrm>
          <a:prstGeom prst="rect">
            <a:avLst/>
          </a:prstGeom>
          <a:noFill/>
          <a:ln>
            <a:noFill/>
          </a:ln>
        </p:spPr>
        <p:txBody>
          <a:bodyPr lIns="90000" tIns="45000" rIns="90000" bIns="45000"/>
          <a:lstStyle/>
          <a:p>
            <a:pPr>
              <a:lnSpc>
                <a:spcPct val="100000"/>
              </a:lnSpc>
            </a:pPr>
            <a:r>
              <a:rPr lang="en-US" sz="7200" dirty="0" smtClean="0">
                <a:solidFill>
                  <a:srgbClr val="000000"/>
                </a:solidFill>
                <a:latin typeface="Arial"/>
              </a:rPr>
              <a:t>Controller Mapping</a:t>
            </a:r>
            <a:endParaRPr dirty="0"/>
          </a:p>
        </p:txBody>
      </p:sp>
      <p:sp>
        <p:nvSpPr>
          <p:cNvPr id="42" name="CustomShape 9"/>
          <p:cNvSpPr/>
          <p:nvPr/>
        </p:nvSpPr>
        <p:spPr>
          <a:xfrm>
            <a:off x="15498840" y="12023760"/>
            <a:ext cx="13990320" cy="1187640"/>
          </a:xfrm>
          <a:prstGeom prst="rect">
            <a:avLst/>
          </a:prstGeom>
          <a:noFill/>
          <a:ln>
            <a:noFill/>
          </a:ln>
        </p:spPr>
        <p:txBody>
          <a:bodyPr lIns="90000" tIns="45000" rIns="90000" bIns="45000"/>
          <a:lstStyle/>
          <a:p>
            <a:pPr>
              <a:lnSpc>
                <a:spcPct val="100000"/>
              </a:lnSpc>
            </a:pPr>
            <a:r>
              <a:rPr lang="en-US" sz="7200" smtClean="0">
                <a:solidFill>
                  <a:srgbClr val="000000"/>
                </a:solidFill>
                <a:latin typeface="Arial"/>
              </a:rPr>
              <a:t>It’s time for a vacation.</a:t>
            </a:r>
            <a:endParaRPr dirty="0"/>
          </a:p>
        </p:txBody>
      </p:sp>
      <p:sp>
        <p:nvSpPr>
          <p:cNvPr id="44" name="CustomShape 9"/>
          <p:cNvSpPr/>
          <p:nvPr/>
        </p:nvSpPr>
        <p:spPr>
          <a:xfrm>
            <a:off x="27793320" y="20587980"/>
            <a:ext cx="9522000" cy="1187640"/>
          </a:xfrm>
          <a:prstGeom prst="rect">
            <a:avLst/>
          </a:prstGeom>
          <a:noFill/>
          <a:ln>
            <a:noFill/>
          </a:ln>
        </p:spPr>
        <p:txBody>
          <a:bodyPr lIns="90000" tIns="45000" rIns="90000" bIns="45000"/>
          <a:lstStyle/>
          <a:p>
            <a:pPr algn="r">
              <a:lnSpc>
                <a:spcPct val="100000"/>
              </a:lnSpc>
            </a:pPr>
            <a:r>
              <a:rPr lang="en-US" sz="7200" dirty="0" smtClean="0">
                <a:solidFill>
                  <a:srgbClr val="000000"/>
                </a:solidFill>
                <a:latin typeface="Arial"/>
              </a:rPr>
              <a:t>Weapons &amp; Tools</a:t>
            </a:r>
            <a:endParaRPr dirty="0"/>
          </a:p>
        </p:txBody>
      </p:sp>
      <p:sp>
        <p:nvSpPr>
          <p:cNvPr id="46" name="CustomShape 9"/>
          <p:cNvSpPr/>
          <p:nvPr/>
        </p:nvSpPr>
        <p:spPr>
          <a:xfrm>
            <a:off x="30925740" y="10790280"/>
            <a:ext cx="6823200" cy="1187640"/>
          </a:xfrm>
          <a:prstGeom prst="rect">
            <a:avLst/>
          </a:prstGeom>
          <a:noFill/>
          <a:ln>
            <a:noFill/>
          </a:ln>
        </p:spPr>
        <p:txBody>
          <a:bodyPr lIns="90000" tIns="45000" rIns="90000" bIns="45000"/>
          <a:lstStyle/>
          <a:p>
            <a:pPr algn="ctr">
              <a:lnSpc>
                <a:spcPct val="100000"/>
              </a:lnSpc>
            </a:pPr>
            <a:r>
              <a:rPr lang="en-US" sz="7200" dirty="0" smtClean="0">
                <a:solidFill>
                  <a:srgbClr val="000000"/>
                </a:solidFill>
                <a:latin typeface="Arial"/>
              </a:rPr>
              <a:t>Player Status</a:t>
            </a:r>
            <a:endParaRPr dirty="0"/>
          </a:p>
        </p:txBody>
      </p:sp>
      <p:pic>
        <p:nvPicPr>
          <p:cNvPr id="2050" name="Picture 2" descr="http://zknicker.github.io/GetAway/images/ss1.png"/>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410202" y="19416840"/>
            <a:ext cx="5940698" cy="41326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2052" name="Picture 4" descr="http://zknicker.github.io/GetAway/images/ss3.png"/>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410202" y="24231600"/>
            <a:ext cx="5940698" cy="41326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49" name="CustomShape 9"/>
          <p:cNvSpPr/>
          <p:nvPr/>
        </p:nvSpPr>
        <p:spPr>
          <a:xfrm>
            <a:off x="7782840" y="19423560"/>
            <a:ext cx="13990320" cy="1187640"/>
          </a:xfrm>
          <a:prstGeom prst="rect">
            <a:avLst/>
          </a:prstGeom>
          <a:noFill/>
          <a:ln>
            <a:noFill/>
          </a:ln>
        </p:spPr>
        <p:txBody>
          <a:bodyPr lIns="90000" tIns="45000" rIns="90000" bIns="45000"/>
          <a:lstStyle/>
          <a:p>
            <a:pPr>
              <a:lnSpc>
                <a:spcPct val="100000"/>
              </a:lnSpc>
            </a:pPr>
            <a:r>
              <a:rPr lang="en-US" sz="7200" dirty="0" smtClean="0">
                <a:solidFill>
                  <a:srgbClr val="000000"/>
                </a:solidFill>
                <a:latin typeface="Arial"/>
              </a:rPr>
              <a:t>Survive The Night</a:t>
            </a:r>
            <a:endParaRPr dirty="0"/>
          </a:p>
        </p:txBody>
      </p:sp>
      <p:sp>
        <p:nvSpPr>
          <p:cNvPr id="50" name="CustomShape 10"/>
          <p:cNvSpPr/>
          <p:nvPr/>
        </p:nvSpPr>
        <p:spPr>
          <a:xfrm>
            <a:off x="7782840" y="20795160"/>
            <a:ext cx="13572360" cy="282684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Craft a campfire, place it on the island, and then click it to quickly sleep through the night. This is a great way to replenish sanity, and avoid dinosaurs that crawl the island in the cover of darkness.</a:t>
            </a:r>
            <a:endParaRPr dirty="0"/>
          </a:p>
        </p:txBody>
      </p:sp>
      <p:sp>
        <p:nvSpPr>
          <p:cNvPr id="53" name="CustomShape 9"/>
          <p:cNvSpPr/>
          <p:nvPr/>
        </p:nvSpPr>
        <p:spPr>
          <a:xfrm>
            <a:off x="7782840" y="24389400"/>
            <a:ext cx="13990320" cy="1187640"/>
          </a:xfrm>
          <a:prstGeom prst="rect">
            <a:avLst/>
          </a:prstGeom>
          <a:noFill/>
          <a:ln>
            <a:noFill/>
          </a:ln>
        </p:spPr>
        <p:txBody>
          <a:bodyPr lIns="90000" tIns="45000" rIns="90000" bIns="45000"/>
          <a:lstStyle/>
          <a:p>
            <a:pPr>
              <a:lnSpc>
                <a:spcPct val="100000"/>
              </a:lnSpc>
            </a:pPr>
            <a:r>
              <a:rPr lang="en-US" sz="7200" dirty="0" smtClean="0">
                <a:solidFill>
                  <a:srgbClr val="000000"/>
                </a:solidFill>
                <a:latin typeface="Arial"/>
              </a:rPr>
              <a:t>Craft Weapons and More</a:t>
            </a:r>
            <a:endParaRPr dirty="0"/>
          </a:p>
        </p:txBody>
      </p:sp>
      <p:sp>
        <p:nvSpPr>
          <p:cNvPr id="54" name="CustomShape 10"/>
          <p:cNvSpPr/>
          <p:nvPr/>
        </p:nvSpPr>
        <p:spPr>
          <a:xfrm>
            <a:off x="7782840" y="25768440"/>
            <a:ext cx="13830990" cy="282684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Crafting new items from the resources you collect around the island will enable your survival. Craft an axe to chop down a tree. Craft a spear the take down a dinosaur. The possibilities are many.</a:t>
            </a:r>
            <a:endParaRPr dirty="0"/>
          </a:p>
        </p:txBody>
      </p:sp>
      <p:pic>
        <p:nvPicPr>
          <p:cNvPr id="2054" name="Picture 6" descr="http://zknicker.github.io/GetAway/images/ss5.png"/>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410202" y="29108400"/>
            <a:ext cx="5940698" cy="41326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56" name="CustomShape 9"/>
          <p:cNvSpPr/>
          <p:nvPr/>
        </p:nvSpPr>
        <p:spPr>
          <a:xfrm>
            <a:off x="7782840" y="29177700"/>
            <a:ext cx="13990320" cy="1187640"/>
          </a:xfrm>
          <a:prstGeom prst="rect">
            <a:avLst/>
          </a:prstGeom>
          <a:noFill/>
          <a:ln>
            <a:noFill/>
          </a:ln>
        </p:spPr>
        <p:txBody>
          <a:bodyPr lIns="90000" tIns="45000" rIns="90000" bIns="45000"/>
          <a:lstStyle/>
          <a:p>
            <a:pPr>
              <a:lnSpc>
                <a:spcPct val="100000"/>
              </a:lnSpc>
            </a:pPr>
            <a:r>
              <a:rPr lang="en-US" sz="7200" dirty="0" smtClean="0">
                <a:solidFill>
                  <a:srgbClr val="000000"/>
                </a:solidFill>
                <a:latin typeface="Arial"/>
              </a:rPr>
              <a:t>Collect Resources</a:t>
            </a:r>
            <a:endParaRPr dirty="0"/>
          </a:p>
        </p:txBody>
      </p:sp>
      <p:sp>
        <p:nvSpPr>
          <p:cNvPr id="57" name="CustomShape 10"/>
          <p:cNvSpPr/>
          <p:nvPr/>
        </p:nvSpPr>
        <p:spPr>
          <a:xfrm>
            <a:off x="7782840" y="30556740"/>
            <a:ext cx="14711160" cy="282684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Resources for both crafting or consumption can be collected from the island. Some items are commonly available everywhere, whereas others are rarer and restricted to particular climates like the jungle.</a:t>
            </a:r>
            <a:endParaRPr dirty="0"/>
          </a:p>
        </p:txBody>
      </p:sp>
      <p:sp>
        <p:nvSpPr>
          <p:cNvPr id="58" name="CustomShape 17"/>
          <p:cNvSpPr/>
          <p:nvPr/>
        </p:nvSpPr>
        <p:spPr>
          <a:xfrm>
            <a:off x="26349720" y="23453160"/>
            <a:ext cx="9152040" cy="80670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Chop trees to get logs and other resources.</a:t>
            </a:r>
          </a:p>
        </p:txBody>
      </p:sp>
      <p:sp>
        <p:nvSpPr>
          <p:cNvPr id="59" name="CustomShape 17"/>
          <p:cNvSpPr/>
          <p:nvPr/>
        </p:nvSpPr>
        <p:spPr>
          <a:xfrm>
            <a:off x="26342520" y="25936260"/>
            <a:ext cx="10750680" cy="94590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Take down dinosaurs with a thrust of your spear.</a:t>
            </a:r>
          </a:p>
        </p:txBody>
      </p:sp>
      <p:sp>
        <p:nvSpPr>
          <p:cNvPr id="60" name="CustomShape 17"/>
          <p:cNvSpPr/>
          <p:nvPr/>
        </p:nvSpPr>
        <p:spPr>
          <a:xfrm>
            <a:off x="26266320" y="28374660"/>
            <a:ext cx="10750680" cy="94590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Shoot at dinosaurs from afar.</a:t>
            </a:r>
          </a:p>
        </p:txBody>
      </p:sp>
      <p:sp>
        <p:nvSpPr>
          <p:cNvPr id="61" name="CustomShape 17"/>
          <p:cNvSpPr/>
          <p:nvPr/>
        </p:nvSpPr>
        <p:spPr>
          <a:xfrm>
            <a:off x="26266320" y="30813060"/>
            <a:ext cx="10750680" cy="94590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The night is dark, but a torch will light your way.</a:t>
            </a:r>
          </a:p>
        </p:txBody>
      </p:sp>
      <p:sp>
        <p:nvSpPr>
          <p:cNvPr id="109" name="CustomShape 1"/>
          <p:cNvSpPr/>
          <p:nvPr/>
        </p:nvSpPr>
        <p:spPr>
          <a:xfrm>
            <a:off x="28735020" y="12035094"/>
            <a:ext cx="8491920" cy="7706796"/>
          </a:xfrm>
          <a:prstGeom prst="rect">
            <a:avLst/>
          </a:prstGeom>
          <a:solidFill>
            <a:srgbClr val="D9D9D9">
              <a:alpha val="38000"/>
            </a:srgbClr>
          </a:solidFill>
          <a:ln w="9360">
            <a:solidFill>
              <a:schemeClr val="tx1">
                <a:alpha val="37000"/>
              </a:schemeClr>
            </a:solidFill>
            <a:round/>
          </a:ln>
        </p:spPr>
        <p:txBody>
          <a:bodyPr/>
          <a:lstStyle/>
          <a:p>
            <a:endParaRPr lang="en-US" dirty="0"/>
          </a:p>
        </p:txBody>
      </p:sp>
      <p:pic>
        <p:nvPicPr>
          <p:cNvPr id="110" name="Picture 2"/>
          <p:cNvPicPr/>
          <p:nvPr/>
        </p:nvPicPr>
        <p:blipFill>
          <a:blip r:embed="rId17"/>
          <a:stretch>
            <a:fillRect/>
          </a:stretch>
        </p:blipFill>
        <p:spPr>
          <a:xfrm>
            <a:off x="28801500" y="12035094"/>
            <a:ext cx="1904760" cy="1891800"/>
          </a:xfrm>
          <a:prstGeom prst="rect">
            <a:avLst/>
          </a:prstGeom>
          <a:ln>
            <a:noFill/>
          </a:ln>
        </p:spPr>
      </p:pic>
      <p:pic>
        <p:nvPicPr>
          <p:cNvPr id="111" name="Picture 3"/>
          <p:cNvPicPr/>
          <p:nvPr/>
        </p:nvPicPr>
        <p:blipFill>
          <a:blip r:embed="rId18"/>
          <a:stretch>
            <a:fillRect/>
          </a:stretch>
        </p:blipFill>
        <p:spPr>
          <a:xfrm>
            <a:off x="28801500" y="13926894"/>
            <a:ext cx="1904760" cy="1891800"/>
          </a:xfrm>
          <a:prstGeom prst="rect">
            <a:avLst/>
          </a:prstGeom>
          <a:ln>
            <a:noFill/>
          </a:ln>
        </p:spPr>
      </p:pic>
      <p:pic>
        <p:nvPicPr>
          <p:cNvPr id="112" name="Picture 4"/>
          <p:cNvPicPr/>
          <p:nvPr/>
        </p:nvPicPr>
        <p:blipFill>
          <a:blip r:embed="rId19"/>
          <a:stretch>
            <a:fillRect/>
          </a:stretch>
        </p:blipFill>
        <p:spPr>
          <a:xfrm>
            <a:off x="28801500" y="17710494"/>
            <a:ext cx="1904760" cy="1891800"/>
          </a:xfrm>
          <a:prstGeom prst="rect">
            <a:avLst/>
          </a:prstGeom>
          <a:ln>
            <a:noFill/>
          </a:ln>
        </p:spPr>
      </p:pic>
      <p:pic>
        <p:nvPicPr>
          <p:cNvPr id="113" name="Picture 5"/>
          <p:cNvPicPr/>
          <p:nvPr/>
        </p:nvPicPr>
        <p:blipFill>
          <a:blip r:embed="rId20"/>
          <a:stretch>
            <a:fillRect/>
          </a:stretch>
        </p:blipFill>
        <p:spPr>
          <a:xfrm>
            <a:off x="28801500" y="15818694"/>
            <a:ext cx="1904760" cy="1891800"/>
          </a:xfrm>
          <a:prstGeom prst="rect">
            <a:avLst/>
          </a:prstGeom>
          <a:ln>
            <a:noFill/>
          </a:ln>
        </p:spPr>
      </p:pic>
      <p:sp>
        <p:nvSpPr>
          <p:cNvPr id="114" name="CustomShape 11"/>
          <p:cNvSpPr/>
          <p:nvPr/>
        </p:nvSpPr>
        <p:spPr>
          <a:xfrm>
            <a:off x="30706260" y="12128634"/>
            <a:ext cx="5479200" cy="852360"/>
          </a:xfrm>
          <a:prstGeom prst="rect">
            <a:avLst/>
          </a:prstGeom>
          <a:noFill/>
          <a:ln>
            <a:noFill/>
          </a:ln>
        </p:spPr>
        <p:txBody>
          <a:bodyPr lIns="90000" tIns="45000" rIns="90000" bIns="45000"/>
          <a:lstStyle/>
          <a:p>
            <a:pPr>
              <a:lnSpc>
                <a:spcPct val="100000"/>
              </a:lnSpc>
            </a:pPr>
            <a:r>
              <a:rPr lang="en-US" sz="6000" dirty="0" smtClean="0">
                <a:solidFill>
                  <a:srgbClr val="000000"/>
                </a:solidFill>
                <a:latin typeface="Arial"/>
              </a:rPr>
              <a:t>Health</a:t>
            </a:r>
            <a:endParaRPr dirty="0"/>
          </a:p>
        </p:txBody>
      </p:sp>
      <p:sp>
        <p:nvSpPr>
          <p:cNvPr id="115" name="CustomShape 12"/>
          <p:cNvSpPr/>
          <p:nvPr/>
        </p:nvSpPr>
        <p:spPr>
          <a:xfrm>
            <a:off x="30706260" y="13926894"/>
            <a:ext cx="2847060" cy="1004760"/>
          </a:xfrm>
          <a:prstGeom prst="rect">
            <a:avLst/>
          </a:prstGeom>
          <a:noFill/>
          <a:ln>
            <a:noFill/>
          </a:ln>
        </p:spPr>
        <p:txBody>
          <a:bodyPr lIns="90000" tIns="45000" rIns="90000" bIns="45000"/>
          <a:lstStyle/>
          <a:p>
            <a:pPr>
              <a:lnSpc>
                <a:spcPct val="100000"/>
              </a:lnSpc>
            </a:pPr>
            <a:r>
              <a:rPr lang="en-US" sz="6000" dirty="0">
                <a:solidFill>
                  <a:srgbClr val="000000"/>
                </a:solidFill>
                <a:latin typeface="Arial"/>
              </a:rPr>
              <a:t>Hunger</a:t>
            </a:r>
            <a:endParaRPr dirty="0"/>
          </a:p>
        </p:txBody>
      </p:sp>
      <p:sp>
        <p:nvSpPr>
          <p:cNvPr id="116" name="CustomShape 13"/>
          <p:cNvSpPr/>
          <p:nvPr/>
        </p:nvSpPr>
        <p:spPr>
          <a:xfrm>
            <a:off x="30706260" y="15818694"/>
            <a:ext cx="2418960" cy="1004760"/>
          </a:xfrm>
          <a:prstGeom prst="rect">
            <a:avLst/>
          </a:prstGeom>
          <a:noFill/>
          <a:ln>
            <a:noFill/>
          </a:ln>
        </p:spPr>
        <p:txBody>
          <a:bodyPr lIns="90000" tIns="45000" rIns="90000" bIns="45000"/>
          <a:lstStyle/>
          <a:p>
            <a:pPr>
              <a:lnSpc>
                <a:spcPct val="100000"/>
              </a:lnSpc>
            </a:pPr>
            <a:r>
              <a:rPr lang="en-US" sz="6000" dirty="0">
                <a:solidFill>
                  <a:srgbClr val="000000"/>
                </a:solidFill>
                <a:latin typeface="Arial"/>
              </a:rPr>
              <a:t>Thirst</a:t>
            </a:r>
            <a:endParaRPr dirty="0"/>
          </a:p>
        </p:txBody>
      </p:sp>
      <p:sp>
        <p:nvSpPr>
          <p:cNvPr id="117" name="CustomShape 17"/>
          <p:cNvSpPr/>
          <p:nvPr/>
        </p:nvSpPr>
        <p:spPr>
          <a:xfrm>
            <a:off x="30706260" y="12980994"/>
            <a:ext cx="4721726" cy="94590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Depletes when injured</a:t>
            </a:r>
          </a:p>
        </p:txBody>
      </p:sp>
      <p:sp>
        <p:nvSpPr>
          <p:cNvPr id="118" name="CustomShape 17"/>
          <p:cNvSpPr/>
          <p:nvPr/>
        </p:nvSpPr>
        <p:spPr>
          <a:xfrm>
            <a:off x="30706260" y="14931654"/>
            <a:ext cx="6520680" cy="783864"/>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Depletes faster when running</a:t>
            </a:r>
          </a:p>
        </p:txBody>
      </p:sp>
      <p:sp>
        <p:nvSpPr>
          <p:cNvPr id="119" name="CustomShape 17"/>
          <p:cNvSpPr/>
          <p:nvPr/>
        </p:nvSpPr>
        <p:spPr>
          <a:xfrm>
            <a:off x="30706260" y="16823454"/>
            <a:ext cx="6520680" cy="81708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Depletes faster during the day</a:t>
            </a:r>
          </a:p>
        </p:txBody>
      </p:sp>
      <p:sp>
        <p:nvSpPr>
          <p:cNvPr id="120" name="CustomShape 13"/>
          <p:cNvSpPr/>
          <p:nvPr/>
        </p:nvSpPr>
        <p:spPr>
          <a:xfrm>
            <a:off x="30706260" y="17710494"/>
            <a:ext cx="2418960" cy="1004760"/>
          </a:xfrm>
          <a:prstGeom prst="rect">
            <a:avLst/>
          </a:prstGeom>
          <a:noFill/>
          <a:ln>
            <a:noFill/>
          </a:ln>
        </p:spPr>
        <p:txBody>
          <a:bodyPr lIns="90000" tIns="45000" rIns="90000" bIns="45000"/>
          <a:lstStyle/>
          <a:p>
            <a:pPr>
              <a:lnSpc>
                <a:spcPct val="100000"/>
              </a:lnSpc>
            </a:pPr>
            <a:r>
              <a:rPr lang="en-US" sz="6000" dirty="0" smtClean="0">
                <a:solidFill>
                  <a:srgbClr val="000000"/>
                </a:solidFill>
                <a:latin typeface="Arial"/>
              </a:rPr>
              <a:t>Sanity</a:t>
            </a:r>
            <a:endParaRPr dirty="0"/>
          </a:p>
        </p:txBody>
      </p:sp>
      <p:sp>
        <p:nvSpPr>
          <p:cNvPr id="121" name="CustomShape 17"/>
          <p:cNvSpPr/>
          <p:nvPr/>
        </p:nvSpPr>
        <p:spPr>
          <a:xfrm>
            <a:off x="30706260" y="18715254"/>
            <a:ext cx="6520680" cy="817080"/>
          </a:xfrm>
          <a:prstGeom prst="rect">
            <a:avLst/>
          </a:prstGeom>
          <a:noFill/>
          <a:ln>
            <a:noFill/>
          </a:ln>
        </p:spPr>
        <p:txBody>
          <a:bodyPr lIns="90000" tIns="45000" rIns="90000" bIns="45000"/>
          <a:lstStyle/>
          <a:p>
            <a:pPr>
              <a:lnSpc>
                <a:spcPct val="150000"/>
              </a:lnSpc>
            </a:pPr>
            <a:r>
              <a:rPr lang="en-US" sz="3600" dirty="0" smtClean="0">
                <a:solidFill>
                  <a:srgbClr val="000000"/>
                </a:solidFill>
                <a:latin typeface="Arial"/>
              </a:rPr>
              <a:t>Depletes during the night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220</TotalTime>
  <Words>916</Words>
  <Application>Microsoft Office PowerPoint</Application>
  <PresentationFormat>Custom</PresentationFormat>
  <Paragraphs>69</Paragraphs>
  <Slides>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Arial</vt:lpstr>
      <vt:lpstr>Calibri</vt:lpstr>
      <vt:lpstr>DejaVu Sans</vt:lpstr>
      <vt:lpstr>Khmer UI</vt:lpstr>
      <vt:lpstr>StarSymbol</vt:lpstr>
      <vt:lpstr>Office Theme</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Jacob</cp:lastModifiedBy>
  <cp:revision>37</cp:revision>
  <dcterms:modified xsi:type="dcterms:W3CDTF">2014-04-16T05:38:05Z</dcterms:modified>
</cp:coreProperties>
</file>